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84"/>
  </p:notesMasterIdLst>
  <p:sldIdLst>
    <p:sldId id="341" r:id="rId9"/>
    <p:sldId id="343" r:id="rId10"/>
    <p:sldId id="344" r:id="rId11"/>
    <p:sldId id="413" r:id="rId12"/>
    <p:sldId id="366" r:id="rId13"/>
    <p:sldId id="367" r:id="rId14"/>
    <p:sldId id="368" r:id="rId15"/>
    <p:sldId id="369" r:id="rId16"/>
    <p:sldId id="345" r:id="rId17"/>
    <p:sldId id="370"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3" r:id="rId31"/>
    <p:sldId id="384" r:id="rId32"/>
    <p:sldId id="385" r:id="rId33"/>
    <p:sldId id="386" r:id="rId34"/>
    <p:sldId id="387" r:id="rId35"/>
    <p:sldId id="388" r:id="rId36"/>
    <p:sldId id="389" r:id="rId37"/>
    <p:sldId id="346" r:id="rId38"/>
    <p:sldId id="390" r:id="rId39"/>
    <p:sldId id="391" r:id="rId40"/>
    <p:sldId id="392" r:id="rId41"/>
    <p:sldId id="348" r:id="rId42"/>
    <p:sldId id="393" r:id="rId43"/>
    <p:sldId id="394" r:id="rId44"/>
    <p:sldId id="395" r:id="rId45"/>
    <p:sldId id="397" r:id="rId46"/>
    <p:sldId id="398" r:id="rId47"/>
    <p:sldId id="399" r:id="rId48"/>
    <p:sldId id="400" r:id="rId49"/>
    <p:sldId id="401" r:id="rId50"/>
    <p:sldId id="402" r:id="rId51"/>
    <p:sldId id="403" r:id="rId52"/>
    <p:sldId id="404" r:id="rId53"/>
    <p:sldId id="405" r:id="rId54"/>
    <p:sldId id="406" r:id="rId55"/>
    <p:sldId id="407" r:id="rId56"/>
    <p:sldId id="408" r:id="rId57"/>
    <p:sldId id="409" r:id="rId58"/>
    <p:sldId id="410" r:id="rId59"/>
    <p:sldId id="350" r:id="rId60"/>
    <p:sldId id="414" r:id="rId61"/>
    <p:sldId id="411" r:id="rId62"/>
    <p:sldId id="415" r:id="rId63"/>
    <p:sldId id="416" r:id="rId64"/>
    <p:sldId id="417" r:id="rId65"/>
    <p:sldId id="418" r:id="rId66"/>
    <p:sldId id="419" r:id="rId67"/>
    <p:sldId id="420" r:id="rId68"/>
    <p:sldId id="421" r:id="rId69"/>
    <p:sldId id="422" r:id="rId70"/>
    <p:sldId id="423" r:id="rId71"/>
    <p:sldId id="424" r:id="rId72"/>
    <p:sldId id="425" r:id="rId73"/>
    <p:sldId id="427" r:id="rId74"/>
    <p:sldId id="426" r:id="rId75"/>
    <p:sldId id="428" r:id="rId76"/>
    <p:sldId id="429" r:id="rId77"/>
    <p:sldId id="430" r:id="rId78"/>
    <p:sldId id="351" r:id="rId79"/>
    <p:sldId id="359" r:id="rId80"/>
    <p:sldId id="363" r:id="rId81"/>
    <p:sldId id="362" r:id="rId82"/>
    <p:sldId id="364" r:id="rId83"/>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344"/>
            <p14:sldId id="413"/>
            <p14:sldId id="366"/>
            <p14:sldId id="367"/>
            <p14:sldId id="368"/>
            <p14:sldId id="369"/>
            <p14:sldId id="345"/>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46"/>
            <p14:sldId id="390"/>
            <p14:sldId id="391"/>
            <p14:sldId id="392"/>
            <p14:sldId id="348"/>
            <p14:sldId id="393"/>
            <p14:sldId id="394"/>
            <p14:sldId id="395"/>
            <p14:sldId id="397"/>
            <p14:sldId id="398"/>
            <p14:sldId id="399"/>
            <p14:sldId id="400"/>
            <p14:sldId id="401"/>
            <p14:sldId id="402"/>
            <p14:sldId id="403"/>
            <p14:sldId id="404"/>
            <p14:sldId id="405"/>
            <p14:sldId id="406"/>
            <p14:sldId id="407"/>
            <p14:sldId id="408"/>
            <p14:sldId id="409"/>
            <p14:sldId id="410"/>
            <p14:sldId id="350"/>
            <p14:sldId id="414"/>
            <p14:sldId id="411"/>
            <p14:sldId id="415"/>
            <p14:sldId id="416"/>
            <p14:sldId id="417"/>
            <p14:sldId id="418"/>
            <p14:sldId id="419"/>
            <p14:sldId id="420"/>
            <p14:sldId id="421"/>
            <p14:sldId id="422"/>
            <p14:sldId id="423"/>
            <p14:sldId id="424"/>
            <p14:sldId id="425"/>
            <p14:sldId id="427"/>
            <p14:sldId id="426"/>
            <p14:sldId id="428"/>
            <p14:sldId id="429"/>
            <p14:sldId id="430"/>
            <p14:sldId id="351"/>
            <p14:sldId id="359"/>
            <p14:sldId id="363"/>
            <p14:sldId id="362"/>
            <p14:sldId id="36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2C4"/>
    <a:srgbClr val="ABA1A4"/>
    <a:srgbClr val="F57100"/>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21/08/2022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4</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13</a:t>
            </a:fld>
            <a:endParaRPr lang="fr-FR"/>
          </a:p>
        </p:txBody>
      </p:sp>
    </p:spTree>
    <p:extLst>
      <p:ext uri="{BB962C8B-B14F-4D97-AF65-F5344CB8AC3E}">
        <p14:creationId xmlns:p14="http://schemas.microsoft.com/office/powerpoint/2010/main" val="402991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23</a:t>
            </a:fld>
            <a:endParaRPr lang="fr-FR"/>
          </a:p>
        </p:txBody>
      </p:sp>
    </p:spTree>
    <p:extLst>
      <p:ext uri="{BB962C8B-B14F-4D97-AF65-F5344CB8AC3E}">
        <p14:creationId xmlns:p14="http://schemas.microsoft.com/office/powerpoint/2010/main" val="3583428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r>
              <a:rPr lang="en-US" dirty="0"/>
              <a:t>02/03/2021  |  ©2020 Inetum  | Ref. XXXXXX v1.0</a:t>
            </a:r>
          </a:p>
          <a:p>
            <a:r>
              <a:rPr lang="en-US" dirty="0"/>
              <a:t>Classification: internal document</a:t>
            </a:r>
          </a:p>
          <a:p>
            <a:r>
              <a:rPr lang="en-US" dirty="0"/>
              <a:t>Habilitations et </a:t>
            </a:r>
            <a:r>
              <a:rPr lang="en-US" dirty="0" err="1"/>
              <a:t>Confidentialité</a:t>
            </a:r>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r>
              <a:rPr lang="en-US"/>
              <a:t>01/09/2020  |  ©2020 Inetum  | Ref. XXXXXX v1.0</a:t>
            </a:r>
          </a:p>
          <a:p>
            <a:r>
              <a:rPr lang="en-US" sz="609"/>
              <a:t>Classification: [choose internal, external or confidential] document</a:t>
            </a:r>
          </a:p>
          <a:p>
            <a:r>
              <a:rPr lang="en-US" sz="609"/>
              <a:t>PRESENTATION TITLE</a:t>
            </a:r>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r>
              <a:rPr lang="fr-FR"/>
              <a:t>Interne - DIG - Présentation Outils BU</a:t>
            </a: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r>
              <a:rPr lang="en-US"/>
              <a:t>01/09/2020  |  ©2020 Inetum  | Ref. XXXXXX v1.0</a:t>
            </a:r>
          </a:p>
          <a:p>
            <a:r>
              <a:rPr lang="en-US"/>
              <a:t>Classification: [choose internal, external or confidential] document</a:t>
            </a:r>
          </a:p>
          <a:p>
            <a:r>
              <a:rPr lang="en-US"/>
              <a:t>PRESENTATION TITLE</a:t>
            </a:r>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fr-FR"/>
              <a:t>Interne - DIG - Présentation Outils BU</a:t>
            </a:r>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fr-FR"/>
              <a:t>Interne - DIG - Présentation Outils BU</a:t>
            </a:r>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r>
              <a:rPr lang="fr-FR"/>
              <a:t>Interne - DIG - Présentation Outils BU</a:t>
            </a: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r>
              <a:rPr lang="fr-FR" noProof="0"/>
              <a:t>12/01/2022  |  ©2022 Inetum  | Réunion de Présentation interne - v1.0   Classification: [internal] document TMA Occitanie</a:t>
            </a:r>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r>
              <a:rPr lang="fr-FR" noProof="0"/>
              <a:t>12/01/2022  |  ©2022 Inetum  | Réunion de Présentation interne - v1.0   Classification: [internal] document TMA Occitanie</a:t>
            </a:r>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r>
              <a:rPr lang="fr-FR" noProof="0"/>
              <a:t>12/01/2022  |  ©2022 Inetum  | Réunion de Présentation interne - v1.0   Classification: [internal] document TMA Occitanie</a:t>
            </a:r>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r>
              <a:rPr lang="fr-FR" noProof="0"/>
              <a:t>12/01/2022  |  ©2022 Inetum  | Réunion de Présentation interne - v1.0   Classification: [internal] document TMA Occitanie</a:t>
            </a:r>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r>
              <a:rPr lang="fr-FR" noProof="0"/>
              <a:t>12/01/2022  |  ©2022 Inetum  | Réunion de Présentation interne - v1.0   Classification: [internal] document TMA Occitanie</a:t>
            </a:r>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r>
              <a:rPr lang="fr-FR" noProof="0"/>
              <a:t>12/01/2022  |  ©2022 Inetum  | Réunion de Présentation interne - v1.0   Classification: [internal] document TMA Occitanie</a:t>
            </a:r>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r>
              <a:rPr lang="fr-FR" noProof="0"/>
              <a:t>12/01/2022  |  ©2022 Inetum  | Réunion de Présentation interne - v1.0   Classification: [internal] document TMA Occitanie</a:t>
            </a:r>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r>
              <a:rPr lang="fr-FR"/>
              <a:t>12/01/2022  |  ©2022 Inetum  | Réunion de Présentation interne - v1.0   Classification: [internal] document TMA Occitanie</a:t>
            </a:r>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r>
              <a:rPr lang="fr-FR"/>
              <a:t>Interne - DIG - Présentation Outils BU</a:t>
            </a: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r>
              <a:rPr lang="fr-FR"/>
              <a:t>Interne - DIG - Présentation Outils BU</a:t>
            </a: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r>
              <a:rPr lang="fr-FR">
                <a:solidFill>
                  <a:srgbClr val="5C5C5C">
                    <a:lumMod val="60000"/>
                    <a:lumOff val="40000"/>
                  </a:srgbClr>
                </a:solidFill>
              </a:rPr>
              <a:t>Interne - DIG - Présentation Outils BU</a:t>
            </a:r>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r>
              <a:rPr lang="fr-FR">
                <a:solidFill>
                  <a:srgbClr val="5C5C5C">
                    <a:lumMod val="60000"/>
                    <a:lumOff val="40000"/>
                  </a:srgbClr>
                </a:solidFill>
              </a:rPr>
              <a:t>Interne - DIG - Présentation Outils BU</a:t>
            </a:r>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fr-FR"/>
              <a:t>Interne - DIG - Présentation Outils BU</a:t>
            </a: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fr-FR"/>
              <a:t>Interne - DIG - Présentation Outils BU</a:t>
            </a:r>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fr-FR"/>
              <a:t>Interne - DIG - Présentation Outils BU</a:t>
            </a:r>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fr-FR"/>
              <a:t>Interne - DIG - Présentation Outils BU</a:t>
            </a:r>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fr-FR"/>
              <a:t>Interne - DIG - Présentation Outils BU</a:t>
            </a:r>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fr-FR"/>
              <a:t>Interne - DIG - Présentation Outils BU</a:t>
            </a:r>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r>
              <a:rPr lang="fr-FR"/>
              <a:t>Interne - DIG - Présentation Outils BU</a:t>
            </a:r>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r>
              <a:rPr lang="fr-FR">
                <a:solidFill>
                  <a:srgbClr val="5C5C5C">
                    <a:lumMod val="60000"/>
                    <a:lumOff val="40000"/>
                  </a:srgbClr>
                </a:solidFill>
              </a:rPr>
              <a:t>Interne - DIG - Présentation Outils BU</a:t>
            </a:r>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r>
              <a:rPr lang="fr-FR">
                <a:solidFill>
                  <a:srgbClr val="5C5C5C">
                    <a:lumMod val="60000"/>
                    <a:lumOff val="40000"/>
                  </a:srgbClr>
                </a:solidFill>
              </a:rPr>
              <a:t>Interne - DIG - Présentation Outils BU</a:t>
            </a:r>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r>
              <a:rPr lang="fr-FR">
                <a:solidFill>
                  <a:srgbClr val="5C5C5C">
                    <a:lumMod val="60000"/>
                    <a:lumOff val="40000"/>
                  </a:srgbClr>
                </a:solidFill>
              </a:rPr>
              <a:t>INSÉRER ICI LE TITRE DE VOTRE PRÉSENTATION</a:t>
            </a:r>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r>
              <a:rPr lang="fr-FR"/>
              <a:t>Choisir la classification du document : Public, Interne ou Confidentiel</a:t>
            </a: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r>
              <a:rPr lang="fr-FR"/>
              <a:t>M020-02 Revue Qualité DIG 2016 V0.2</a:t>
            </a: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fld id="{E680BC47-9A95-4B85-B870-1F2BC530B481}" type="datetimeFigureOut">
              <a:rPr lang="fr-FR" smtClean="0"/>
              <a:t>21/08/2022</a:t>
            </a:fld>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r>
              <a:rPr lang="en-US"/>
              <a:t>15/06/2021  |  ©2020 Inetum  | Ref. XXXXXX v1.0 Classification: [choose internal, external or confidential] document PRESENTATION TITLE</a:t>
            </a:r>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r>
              <a:rPr lang="en-US"/>
              <a:t>15/06/2021  |  ©2020 Inetum  | Ref. XXXXXX v1.0 Classification: [choose internal, external or confidential] document PRESENTATION TITLE</a:t>
            </a:r>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r>
              <a:rPr lang="en-US"/>
              <a:t>15/06/2021  |  ©2020 Inetum  | Ref. XXXXXX v1.0 Classification: [choose internal, external or confidential] document PRESENTATION TITLE</a:t>
            </a:r>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r>
              <a:rPr lang="en-US"/>
              <a:t>15/06/2021  |  ©2020 Inetum  | Ref. XXXXXX v1.0 Classification: [choose internal, external or confidential] document PRESENTATION TITLE</a:t>
            </a:r>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r>
              <a:rPr lang="en-US"/>
              <a:t>15/06/2021  |  ©2020 Inetum  | Ref. XXXXXX v1.0 Classification: [choose internal, external or confidential] document PRESENTATION TITLE</a:t>
            </a:r>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r>
              <a:rPr lang="fr-FR"/>
              <a:t>Interne - DIG - Présentation Outils BU</a:t>
            </a: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r>
              <a:rPr lang="fr-FR"/>
              <a:t>Interne - DIG - Présentation Outils BU</a:t>
            </a: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hd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r>
              <a:rPr lang="en-US"/>
              <a:t>15/06/2021  |  ©2020 Inetum  | Ref. XXXXXX v1.0 Classification: [choose internal, external or confidential] document PRESENTATION TITLE</a:t>
            </a:r>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r>
              <a:rPr lang="en-US" dirty="0"/>
              <a:t>01/09/2020  |  ©2020 </a:t>
            </a:r>
            <a:r>
              <a:rPr lang="en-US" dirty="0" err="1"/>
              <a:t>Inetum</a:t>
            </a:r>
            <a:r>
              <a:rPr lang="en-US" dirty="0"/>
              <a:t>  | Ref. XXXXXX v1.0</a:t>
            </a:r>
          </a:p>
          <a:p>
            <a:r>
              <a:rPr lang="en-US" dirty="0"/>
              <a:t>Classification: [choose internal, external or confidential] document</a:t>
            </a:r>
          </a:p>
          <a:p>
            <a:r>
              <a:rPr lang="en-US" dirty="0"/>
              <a:t>PRESENTATION TITLE</a:t>
            </a:r>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r>
              <a:rPr lang="fr-FR" noProof="0"/>
              <a:t>12/01/2022  |  ©2022 Inetum  | Réunion de Présentation interne - v1.0   Classification: [internal] document TMA Occitanie</a:t>
            </a:r>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diagramLayout" Target="../diagrams/layout1.xml"/><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diagramData" Target="../diagrams/data1.xml"/><Relationship Id="rId16" Type="http://schemas.openxmlformats.org/officeDocument/2006/relationships/image" Target="../media/image91.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86.png"/><Relationship Id="rId5" Type="http://schemas.openxmlformats.org/officeDocument/2006/relationships/diagramColors" Target="../diagrams/colors1.xml"/><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diagramQuickStyle" Target="../diagrams/quickStyle1.xml"/><Relationship Id="rId9" Type="http://schemas.openxmlformats.org/officeDocument/2006/relationships/image" Target="../media/image84.png"/><Relationship Id="rId14" Type="http://schemas.openxmlformats.org/officeDocument/2006/relationships/image" Target="../media/image8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6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56.xml"/></Relationships>
</file>

<file path=ppt/slides/_rels/slide7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F9714-72E3-54F8-B7CE-EADB828E93F6}"/>
              </a:ext>
            </a:extLst>
          </p:cNvPr>
          <p:cNvSpPr>
            <a:spLocks noGrp="1"/>
          </p:cNvSpPr>
          <p:nvPr>
            <p:ph type="ctrTitle"/>
          </p:nvPr>
        </p:nvSpPr>
        <p:spPr>
          <a:xfrm>
            <a:off x="549473" y="697702"/>
            <a:ext cx="7561065" cy="858490"/>
          </a:xfrm>
        </p:spPr>
        <p:txBody>
          <a:bodyPr/>
          <a:lstStyle/>
          <a:p>
            <a:r>
              <a:rPr lang="fr-FR" dirty="0"/>
              <a:t>Enjeux stratégiques pour le Conseil Régional d’Occitanie</a:t>
            </a:r>
          </a:p>
        </p:txBody>
      </p:sp>
      <p:grpSp>
        <p:nvGrpSpPr>
          <p:cNvPr id="6" name="Groupe 5">
            <a:extLst>
              <a:ext uri="{FF2B5EF4-FFF2-40B4-BE49-F238E27FC236}">
                <a16:creationId xmlns:a16="http://schemas.microsoft.com/office/drawing/2014/main" id="{0C4862A0-AE43-DC16-BF4F-E3410879B071}"/>
              </a:ext>
            </a:extLst>
          </p:cNvPr>
          <p:cNvGrpSpPr/>
          <p:nvPr/>
        </p:nvGrpSpPr>
        <p:grpSpPr>
          <a:xfrm>
            <a:off x="1752" y="2114172"/>
            <a:ext cx="9235347" cy="4241929"/>
            <a:chOff x="681232" y="1374717"/>
            <a:chExt cx="10088550" cy="4773671"/>
          </a:xfrm>
        </p:grpSpPr>
        <p:sp>
          <p:nvSpPr>
            <p:cNvPr id="7" name="Freeform 5">
              <a:extLst>
                <a:ext uri="{FF2B5EF4-FFF2-40B4-BE49-F238E27FC236}">
                  <a16:creationId xmlns:a16="http://schemas.microsoft.com/office/drawing/2014/main" id="{8D6C94CA-BBD1-E88A-979F-FA5BDA62E157}"/>
                </a:ext>
              </a:extLst>
            </p:cNvPr>
            <p:cNvSpPr>
              <a:spLocks/>
            </p:cNvSpPr>
            <p:nvPr/>
          </p:nvSpPr>
          <p:spPr bwMode="auto">
            <a:xfrm>
              <a:off x="3521075" y="2373313"/>
              <a:ext cx="2501900" cy="2503488"/>
            </a:xfrm>
            <a:custGeom>
              <a:avLst/>
              <a:gdLst>
                <a:gd name="T0" fmla="*/ 460 w 721"/>
                <a:gd name="T1" fmla="*/ 55 h 721"/>
                <a:gd name="T2" fmla="*/ 666 w 721"/>
                <a:gd name="T3" fmla="*/ 460 h 721"/>
                <a:gd name="T4" fmla="*/ 261 w 721"/>
                <a:gd name="T5" fmla="*/ 666 h 721"/>
                <a:gd name="T6" fmla="*/ 55 w 721"/>
                <a:gd name="T7" fmla="*/ 261 h 721"/>
                <a:gd name="T8" fmla="*/ 460 w 721"/>
                <a:gd name="T9" fmla="*/ 55 h 721"/>
              </a:gdLst>
              <a:ahLst/>
              <a:cxnLst>
                <a:cxn ang="0">
                  <a:pos x="T0" y="T1"/>
                </a:cxn>
                <a:cxn ang="0">
                  <a:pos x="T2" y="T3"/>
                </a:cxn>
                <a:cxn ang="0">
                  <a:pos x="T4" y="T5"/>
                </a:cxn>
                <a:cxn ang="0">
                  <a:pos x="T6" y="T7"/>
                </a:cxn>
                <a:cxn ang="0">
                  <a:pos x="T8" y="T9"/>
                </a:cxn>
              </a:cxnLst>
              <a:rect l="0" t="0" r="r" b="b"/>
              <a:pathLst>
                <a:path w="721" h="721">
                  <a:moveTo>
                    <a:pt x="460" y="55"/>
                  </a:moveTo>
                  <a:cubicBezTo>
                    <a:pt x="628" y="110"/>
                    <a:pt x="721" y="291"/>
                    <a:pt x="666" y="460"/>
                  </a:cubicBezTo>
                  <a:cubicBezTo>
                    <a:pt x="611" y="629"/>
                    <a:pt x="430" y="721"/>
                    <a:pt x="261" y="666"/>
                  </a:cubicBezTo>
                  <a:cubicBezTo>
                    <a:pt x="92" y="612"/>
                    <a:pt x="0" y="430"/>
                    <a:pt x="55" y="261"/>
                  </a:cubicBezTo>
                  <a:cubicBezTo>
                    <a:pt x="109" y="93"/>
                    <a:pt x="291" y="0"/>
                    <a:pt x="460" y="5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6">
              <a:extLst>
                <a:ext uri="{FF2B5EF4-FFF2-40B4-BE49-F238E27FC236}">
                  <a16:creationId xmlns:a16="http://schemas.microsoft.com/office/drawing/2014/main" id="{260146B0-43E2-0C2F-7744-887B7B1EC9D9}"/>
                </a:ext>
              </a:extLst>
            </p:cNvPr>
            <p:cNvSpPr>
              <a:spLocks/>
            </p:cNvSpPr>
            <p:nvPr/>
          </p:nvSpPr>
          <p:spPr bwMode="auto">
            <a:xfrm>
              <a:off x="3962400" y="3609975"/>
              <a:ext cx="2468563" cy="2532063"/>
            </a:xfrm>
            <a:custGeom>
              <a:avLst/>
              <a:gdLst>
                <a:gd name="T0" fmla="*/ 608 w 712"/>
                <a:gd name="T1" fmla="*/ 553 h 729"/>
                <a:gd name="T2" fmla="*/ 159 w 712"/>
                <a:gd name="T3" fmla="*/ 624 h 729"/>
                <a:gd name="T4" fmla="*/ 43 w 712"/>
                <a:gd name="T5" fmla="*/ 264 h 729"/>
                <a:gd name="T6" fmla="*/ 88 w 712"/>
                <a:gd name="T7" fmla="*/ 175 h 729"/>
                <a:gd name="T8" fmla="*/ 537 w 712"/>
                <a:gd name="T9" fmla="*/ 104 h 729"/>
                <a:gd name="T10" fmla="*/ 539 w 712"/>
                <a:gd name="T11" fmla="*/ 105 h 729"/>
                <a:gd name="T12" fmla="*/ 608 w 712"/>
                <a:gd name="T13" fmla="*/ 553 h 729"/>
              </a:gdLst>
              <a:ahLst/>
              <a:cxnLst>
                <a:cxn ang="0">
                  <a:pos x="T0" y="T1"/>
                </a:cxn>
                <a:cxn ang="0">
                  <a:pos x="T2" y="T3"/>
                </a:cxn>
                <a:cxn ang="0">
                  <a:pos x="T4" y="T5"/>
                </a:cxn>
                <a:cxn ang="0">
                  <a:pos x="T6" y="T7"/>
                </a:cxn>
                <a:cxn ang="0">
                  <a:pos x="T8" y="T9"/>
                </a:cxn>
                <a:cxn ang="0">
                  <a:pos x="T10" y="T11"/>
                </a:cxn>
                <a:cxn ang="0">
                  <a:pos x="T12" y="T13"/>
                </a:cxn>
              </a:cxnLst>
              <a:rect l="0" t="0" r="r" b="b"/>
              <a:pathLst>
                <a:path w="712" h="729">
                  <a:moveTo>
                    <a:pt x="608" y="553"/>
                  </a:moveTo>
                  <a:cubicBezTo>
                    <a:pt x="504" y="697"/>
                    <a:pt x="303" y="729"/>
                    <a:pt x="159" y="624"/>
                  </a:cubicBezTo>
                  <a:cubicBezTo>
                    <a:pt x="43" y="540"/>
                    <a:pt x="0" y="393"/>
                    <a:pt x="43" y="264"/>
                  </a:cubicBezTo>
                  <a:cubicBezTo>
                    <a:pt x="53" y="233"/>
                    <a:pt x="68" y="203"/>
                    <a:pt x="88" y="175"/>
                  </a:cubicBezTo>
                  <a:cubicBezTo>
                    <a:pt x="192" y="32"/>
                    <a:pt x="393" y="0"/>
                    <a:pt x="537" y="104"/>
                  </a:cubicBezTo>
                  <a:cubicBezTo>
                    <a:pt x="537" y="105"/>
                    <a:pt x="538" y="105"/>
                    <a:pt x="539" y="105"/>
                  </a:cubicBezTo>
                  <a:cubicBezTo>
                    <a:pt x="681" y="210"/>
                    <a:pt x="712" y="410"/>
                    <a:pt x="608" y="5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9" name="Freeform 7">
              <a:extLst>
                <a:ext uri="{FF2B5EF4-FFF2-40B4-BE49-F238E27FC236}">
                  <a16:creationId xmlns:a16="http://schemas.microsoft.com/office/drawing/2014/main" id="{5FA85757-AD36-53C3-CC1F-7566B6BF12FF}"/>
                </a:ext>
              </a:extLst>
            </p:cNvPr>
            <p:cNvSpPr>
              <a:spLocks/>
            </p:cNvSpPr>
            <p:nvPr/>
          </p:nvSpPr>
          <p:spPr bwMode="auto">
            <a:xfrm>
              <a:off x="5214938" y="3616325"/>
              <a:ext cx="2527300" cy="2532063"/>
            </a:xfrm>
            <a:custGeom>
              <a:avLst/>
              <a:gdLst>
                <a:gd name="T0" fmla="*/ 104 w 729"/>
                <a:gd name="T1" fmla="*/ 553 h 729"/>
                <a:gd name="T2" fmla="*/ 175 w 729"/>
                <a:gd name="T3" fmla="*/ 104 h 729"/>
                <a:gd name="T4" fmla="*/ 624 w 729"/>
                <a:gd name="T5" fmla="*/ 175 h 729"/>
                <a:gd name="T6" fmla="*/ 553 w 729"/>
                <a:gd name="T7" fmla="*/ 624 h 729"/>
                <a:gd name="T8" fmla="*/ 104 w 729"/>
                <a:gd name="T9" fmla="*/ 553 h 729"/>
              </a:gdLst>
              <a:ahLst/>
              <a:cxnLst>
                <a:cxn ang="0">
                  <a:pos x="T0" y="T1"/>
                </a:cxn>
                <a:cxn ang="0">
                  <a:pos x="T2" y="T3"/>
                </a:cxn>
                <a:cxn ang="0">
                  <a:pos x="T4" y="T5"/>
                </a:cxn>
                <a:cxn ang="0">
                  <a:pos x="T6" y="T7"/>
                </a:cxn>
                <a:cxn ang="0">
                  <a:pos x="T8" y="T9"/>
                </a:cxn>
              </a:cxnLst>
              <a:rect l="0" t="0" r="r" b="b"/>
              <a:pathLst>
                <a:path w="729" h="729">
                  <a:moveTo>
                    <a:pt x="104" y="553"/>
                  </a:moveTo>
                  <a:cubicBezTo>
                    <a:pt x="0" y="410"/>
                    <a:pt x="32" y="209"/>
                    <a:pt x="175" y="104"/>
                  </a:cubicBezTo>
                  <a:cubicBezTo>
                    <a:pt x="319" y="0"/>
                    <a:pt x="520" y="32"/>
                    <a:pt x="624" y="175"/>
                  </a:cubicBezTo>
                  <a:cubicBezTo>
                    <a:pt x="729" y="319"/>
                    <a:pt x="697" y="520"/>
                    <a:pt x="553" y="624"/>
                  </a:cubicBezTo>
                  <a:cubicBezTo>
                    <a:pt x="409" y="729"/>
                    <a:pt x="208" y="697"/>
                    <a:pt x="104" y="55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0" name="Freeform 8">
              <a:extLst>
                <a:ext uri="{FF2B5EF4-FFF2-40B4-BE49-F238E27FC236}">
                  <a16:creationId xmlns:a16="http://schemas.microsoft.com/office/drawing/2014/main" id="{A1BA1F80-84F5-26BC-3DC7-FD49B5309949}"/>
                </a:ext>
              </a:extLst>
            </p:cNvPr>
            <p:cNvSpPr>
              <a:spLocks/>
            </p:cNvSpPr>
            <p:nvPr/>
          </p:nvSpPr>
          <p:spPr bwMode="auto">
            <a:xfrm>
              <a:off x="5637213" y="2387600"/>
              <a:ext cx="2500313" cy="2503488"/>
            </a:xfrm>
            <a:custGeom>
              <a:avLst/>
              <a:gdLst>
                <a:gd name="T0" fmla="*/ 460 w 721"/>
                <a:gd name="T1" fmla="*/ 666 h 721"/>
                <a:gd name="T2" fmla="*/ 55 w 721"/>
                <a:gd name="T3" fmla="*/ 459 h 721"/>
                <a:gd name="T4" fmla="*/ 261 w 721"/>
                <a:gd name="T5" fmla="*/ 54 h 721"/>
                <a:gd name="T6" fmla="*/ 666 w 721"/>
                <a:gd name="T7" fmla="*/ 261 h 721"/>
                <a:gd name="T8" fmla="*/ 460 w 721"/>
                <a:gd name="T9" fmla="*/ 666 h 721"/>
              </a:gdLst>
              <a:ahLst/>
              <a:cxnLst>
                <a:cxn ang="0">
                  <a:pos x="T0" y="T1"/>
                </a:cxn>
                <a:cxn ang="0">
                  <a:pos x="T2" y="T3"/>
                </a:cxn>
                <a:cxn ang="0">
                  <a:pos x="T4" y="T5"/>
                </a:cxn>
                <a:cxn ang="0">
                  <a:pos x="T6" y="T7"/>
                </a:cxn>
                <a:cxn ang="0">
                  <a:pos x="T8" y="T9"/>
                </a:cxn>
              </a:cxnLst>
              <a:rect l="0" t="0" r="r" b="b"/>
              <a:pathLst>
                <a:path w="721" h="721">
                  <a:moveTo>
                    <a:pt x="460" y="666"/>
                  </a:moveTo>
                  <a:cubicBezTo>
                    <a:pt x="291" y="721"/>
                    <a:pt x="110" y="628"/>
                    <a:pt x="55" y="459"/>
                  </a:cubicBezTo>
                  <a:cubicBezTo>
                    <a:pt x="0" y="291"/>
                    <a:pt x="93" y="109"/>
                    <a:pt x="261" y="54"/>
                  </a:cubicBezTo>
                  <a:cubicBezTo>
                    <a:pt x="430" y="0"/>
                    <a:pt x="612" y="92"/>
                    <a:pt x="666" y="261"/>
                  </a:cubicBezTo>
                  <a:cubicBezTo>
                    <a:pt x="721" y="430"/>
                    <a:pt x="629" y="611"/>
                    <a:pt x="460" y="66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1" name="Oval 9">
              <a:extLst>
                <a:ext uri="{FF2B5EF4-FFF2-40B4-BE49-F238E27FC236}">
                  <a16:creationId xmlns:a16="http://schemas.microsoft.com/office/drawing/2014/main" id="{ACB57F3E-E712-D9AF-95F2-52E36EC07FF4}"/>
                </a:ext>
              </a:extLst>
            </p:cNvPr>
            <p:cNvSpPr>
              <a:spLocks noChangeArrowheads="1"/>
            </p:cNvSpPr>
            <p:nvPr/>
          </p:nvSpPr>
          <p:spPr bwMode="auto">
            <a:xfrm>
              <a:off x="4718050" y="1744663"/>
              <a:ext cx="2230438" cy="223361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2" name="Freeform 10">
              <a:extLst>
                <a:ext uri="{FF2B5EF4-FFF2-40B4-BE49-F238E27FC236}">
                  <a16:creationId xmlns:a16="http://schemas.microsoft.com/office/drawing/2014/main" id="{EC2295C3-4357-3DD7-EA5E-9204E9861C39}"/>
                </a:ext>
              </a:extLst>
            </p:cNvPr>
            <p:cNvSpPr>
              <a:spLocks/>
            </p:cNvSpPr>
            <p:nvPr/>
          </p:nvSpPr>
          <p:spPr bwMode="auto">
            <a:xfrm>
              <a:off x="4718050" y="2508250"/>
              <a:ext cx="1304925" cy="1470025"/>
            </a:xfrm>
            <a:custGeom>
              <a:avLst/>
              <a:gdLst>
                <a:gd name="T0" fmla="*/ 321 w 376"/>
                <a:gd name="T1" fmla="*/ 421 h 423"/>
                <a:gd name="T2" fmla="*/ 320 w 376"/>
                <a:gd name="T3" fmla="*/ 423 h 423"/>
                <a:gd name="T4" fmla="*/ 0 w 376"/>
                <a:gd name="T5" fmla="*/ 102 h 423"/>
                <a:gd name="T6" fmla="*/ 17 w 376"/>
                <a:gd name="T7" fmla="*/ 0 h 423"/>
                <a:gd name="T8" fmla="*/ 115 w 376"/>
                <a:gd name="T9" fmla="*/ 16 h 423"/>
                <a:gd name="T10" fmla="*/ 321 w 376"/>
                <a:gd name="T11" fmla="*/ 421 h 423"/>
              </a:gdLst>
              <a:ahLst/>
              <a:cxnLst>
                <a:cxn ang="0">
                  <a:pos x="T0" y="T1"/>
                </a:cxn>
                <a:cxn ang="0">
                  <a:pos x="T2" y="T3"/>
                </a:cxn>
                <a:cxn ang="0">
                  <a:pos x="T4" y="T5"/>
                </a:cxn>
                <a:cxn ang="0">
                  <a:pos x="T6" y="T7"/>
                </a:cxn>
                <a:cxn ang="0">
                  <a:pos x="T8" y="T9"/>
                </a:cxn>
                <a:cxn ang="0">
                  <a:pos x="T10" y="T11"/>
                </a:cxn>
              </a:cxnLst>
              <a:rect l="0" t="0" r="r" b="b"/>
              <a:pathLst>
                <a:path w="376" h="423">
                  <a:moveTo>
                    <a:pt x="321" y="421"/>
                  </a:moveTo>
                  <a:cubicBezTo>
                    <a:pt x="321" y="422"/>
                    <a:pt x="321" y="422"/>
                    <a:pt x="320" y="423"/>
                  </a:cubicBezTo>
                  <a:cubicBezTo>
                    <a:pt x="143" y="422"/>
                    <a:pt x="0" y="279"/>
                    <a:pt x="0" y="102"/>
                  </a:cubicBezTo>
                  <a:cubicBezTo>
                    <a:pt x="0" y="66"/>
                    <a:pt x="6" y="32"/>
                    <a:pt x="17" y="0"/>
                  </a:cubicBezTo>
                  <a:cubicBezTo>
                    <a:pt x="49" y="0"/>
                    <a:pt x="82" y="6"/>
                    <a:pt x="115" y="16"/>
                  </a:cubicBezTo>
                  <a:cubicBezTo>
                    <a:pt x="283" y="71"/>
                    <a:pt x="376" y="252"/>
                    <a:pt x="321" y="42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3" name="Freeform 11">
              <a:extLst>
                <a:ext uri="{FF2B5EF4-FFF2-40B4-BE49-F238E27FC236}">
                  <a16:creationId xmlns:a16="http://schemas.microsoft.com/office/drawing/2014/main" id="{BED112DA-0292-4F81-8A7A-79F59F214CB5}"/>
                </a:ext>
              </a:extLst>
            </p:cNvPr>
            <p:cNvSpPr>
              <a:spLocks/>
            </p:cNvSpPr>
            <p:nvPr/>
          </p:nvSpPr>
          <p:spPr bwMode="auto">
            <a:xfrm>
              <a:off x="4759325" y="2855913"/>
              <a:ext cx="2109788" cy="2114550"/>
            </a:xfrm>
            <a:custGeom>
              <a:avLst/>
              <a:gdLst>
                <a:gd name="T0" fmla="*/ 388 w 608"/>
                <a:gd name="T1" fmla="*/ 562 h 609"/>
                <a:gd name="T2" fmla="*/ 46 w 608"/>
                <a:gd name="T3" fmla="*/ 388 h 609"/>
                <a:gd name="T4" fmla="*/ 220 w 608"/>
                <a:gd name="T5" fmla="*/ 46 h 609"/>
                <a:gd name="T6" fmla="*/ 562 w 608"/>
                <a:gd name="T7" fmla="*/ 220 h 609"/>
                <a:gd name="T8" fmla="*/ 388 w 608"/>
                <a:gd name="T9" fmla="*/ 562 h 609"/>
              </a:gdLst>
              <a:ahLst/>
              <a:cxnLst>
                <a:cxn ang="0">
                  <a:pos x="T0" y="T1"/>
                </a:cxn>
                <a:cxn ang="0">
                  <a:pos x="T2" y="T3"/>
                </a:cxn>
                <a:cxn ang="0">
                  <a:pos x="T4" y="T5"/>
                </a:cxn>
                <a:cxn ang="0">
                  <a:pos x="T6" y="T7"/>
                </a:cxn>
                <a:cxn ang="0">
                  <a:pos x="T8" y="T9"/>
                </a:cxn>
              </a:cxnLst>
              <a:rect l="0" t="0" r="r" b="b"/>
              <a:pathLst>
                <a:path w="608" h="609">
                  <a:moveTo>
                    <a:pt x="388" y="562"/>
                  </a:moveTo>
                  <a:cubicBezTo>
                    <a:pt x="245" y="609"/>
                    <a:pt x="92" y="531"/>
                    <a:pt x="46" y="388"/>
                  </a:cubicBezTo>
                  <a:cubicBezTo>
                    <a:pt x="0" y="246"/>
                    <a:pt x="78" y="93"/>
                    <a:pt x="220" y="46"/>
                  </a:cubicBezTo>
                  <a:cubicBezTo>
                    <a:pt x="363" y="0"/>
                    <a:pt x="516" y="78"/>
                    <a:pt x="562" y="220"/>
                  </a:cubicBezTo>
                  <a:cubicBezTo>
                    <a:pt x="608" y="363"/>
                    <a:pt x="530" y="516"/>
                    <a:pt x="388" y="5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4" name="Freeform 12">
              <a:extLst>
                <a:ext uri="{FF2B5EF4-FFF2-40B4-BE49-F238E27FC236}">
                  <a16:creationId xmlns:a16="http://schemas.microsoft.com/office/drawing/2014/main" id="{251CF41F-7020-1401-BE8C-0A7977EFD0EB}"/>
                </a:ext>
              </a:extLst>
            </p:cNvPr>
            <p:cNvSpPr>
              <a:spLocks/>
            </p:cNvSpPr>
            <p:nvPr/>
          </p:nvSpPr>
          <p:spPr bwMode="auto">
            <a:xfrm rot="2068708">
              <a:off x="6190456" y="1673015"/>
              <a:ext cx="481013" cy="433388"/>
            </a:xfrm>
            <a:custGeom>
              <a:avLst/>
              <a:gdLst>
                <a:gd name="T0" fmla="*/ 303 w 303"/>
                <a:gd name="T1" fmla="*/ 273 h 273"/>
                <a:gd name="T2" fmla="*/ 153 w 303"/>
                <a:gd name="T3" fmla="*/ 0 h 273"/>
                <a:gd name="T4" fmla="*/ 0 w 303"/>
                <a:gd name="T5" fmla="*/ 273 h 273"/>
                <a:gd name="T6" fmla="*/ 303 w 303"/>
                <a:gd name="T7" fmla="*/ 273 h 273"/>
              </a:gdLst>
              <a:ahLst/>
              <a:cxnLst>
                <a:cxn ang="0">
                  <a:pos x="T0" y="T1"/>
                </a:cxn>
                <a:cxn ang="0">
                  <a:pos x="T2" y="T3"/>
                </a:cxn>
                <a:cxn ang="0">
                  <a:pos x="T4" y="T5"/>
                </a:cxn>
                <a:cxn ang="0">
                  <a:pos x="T6" y="T7"/>
                </a:cxn>
              </a:cxnLst>
              <a:rect l="0" t="0" r="r" b="b"/>
              <a:pathLst>
                <a:path w="303" h="273">
                  <a:moveTo>
                    <a:pt x="303" y="273"/>
                  </a:moveTo>
                  <a:lnTo>
                    <a:pt x="153" y="0"/>
                  </a:lnTo>
                  <a:lnTo>
                    <a:pt x="0" y="273"/>
                  </a:lnTo>
                  <a:lnTo>
                    <a:pt x="303" y="2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5" name="Freeform 13">
              <a:extLst>
                <a:ext uri="{FF2B5EF4-FFF2-40B4-BE49-F238E27FC236}">
                  <a16:creationId xmlns:a16="http://schemas.microsoft.com/office/drawing/2014/main" id="{33243E47-C4E4-E8B4-84A8-6561C6C331C9}"/>
                </a:ext>
              </a:extLst>
            </p:cNvPr>
            <p:cNvSpPr>
              <a:spLocks/>
            </p:cNvSpPr>
            <p:nvPr/>
          </p:nvSpPr>
          <p:spPr bwMode="auto">
            <a:xfrm rot="20937520">
              <a:off x="3401754" y="3300760"/>
              <a:ext cx="488950" cy="461963"/>
            </a:xfrm>
            <a:custGeom>
              <a:avLst/>
              <a:gdLst>
                <a:gd name="T0" fmla="*/ 308 w 308"/>
                <a:gd name="T1" fmla="*/ 0 h 291"/>
                <a:gd name="T2" fmla="*/ 0 w 308"/>
                <a:gd name="T3" fmla="*/ 61 h 291"/>
                <a:gd name="T4" fmla="*/ 214 w 308"/>
                <a:gd name="T5" fmla="*/ 291 h 291"/>
                <a:gd name="T6" fmla="*/ 308 w 308"/>
                <a:gd name="T7" fmla="*/ 0 h 291"/>
              </a:gdLst>
              <a:ahLst/>
              <a:cxnLst>
                <a:cxn ang="0">
                  <a:pos x="T0" y="T1"/>
                </a:cxn>
                <a:cxn ang="0">
                  <a:pos x="T2" y="T3"/>
                </a:cxn>
                <a:cxn ang="0">
                  <a:pos x="T4" y="T5"/>
                </a:cxn>
                <a:cxn ang="0">
                  <a:pos x="T6" y="T7"/>
                </a:cxn>
              </a:cxnLst>
              <a:rect l="0" t="0" r="r" b="b"/>
              <a:pathLst>
                <a:path w="308" h="291">
                  <a:moveTo>
                    <a:pt x="308" y="0"/>
                  </a:moveTo>
                  <a:lnTo>
                    <a:pt x="0" y="61"/>
                  </a:lnTo>
                  <a:lnTo>
                    <a:pt x="214" y="291"/>
                  </a:lnTo>
                  <a:lnTo>
                    <a:pt x="30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6" name="Freeform 14">
              <a:extLst>
                <a:ext uri="{FF2B5EF4-FFF2-40B4-BE49-F238E27FC236}">
                  <a16:creationId xmlns:a16="http://schemas.microsoft.com/office/drawing/2014/main" id="{03A1FED5-B29B-76E2-56FC-2C3604C0183B}"/>
                </a:ext>
              </a:extLst>
            </p:cNvPr>
            <p:cNvSpPr>
              <a:spLocks/>
            </p:cNvSpPr>
            <p:nvPr/>
          </p:nvSpPr>
          <p:spPr bwMode="auto">
            <a:xfrm rot="1998157">
              <a:off x="3923076" y="4992905"/>
              <a:ext cx="450850" cy="496888"/>
            </a:xfrm>
            <a:custGeom>
              <a:avLst/>
              <a:gdLst>
                <a:gd name="T0" fmla="*/ 37 w 284"/>
                <a:gd name="T1" fmla="*/ 0 h 313"/>
                <a:gd name="T2" fmla="*/ 0 w 284"/>
                <a:gd name="T3" fmla="*/ 313 h 313"/>
                <a:gd name="T4" fmla="*/ 284 w 284"/>
                <a:gd name="T5" fmla="*/ 180 h 313"/>
                <a:gd name="T6" fmla="*/ 37 w 284"/>
                <a:gd name="T7" fmla="*/ 0 h 313"/>
              </a:gdLst>
              <a:ahLst/>
              <a:cxnLst>
                <a:cxn ang="0">
                  <a:pos x="T0" y="T1"/>
                </a:cxn>
                <a:cxn ang="0">
                  <a:pos x="T2" y="T3"/>
                </a:cxn>
                <a:cxn ang="0">
                  <a:pos x="T4" y="T5"/>
                </a:cxn>
                <a:cxn ang="0">
                  <a:pos x="T6" y="T7"/>
                </a:cxn>
              </a:cxnLst>
              <a:rect l="0" t="0" r="r" b="b"/>
              <a:pathLst>
                <a:path w="284" h="313">
                  <a:moveTo>
                    <a:pt x="37" y="0"/>
                  </a:moveTo>
                  <a:lnTo>
                    <a:pt x="0" y="313"/>
                  </a:lnTo>
                  <a:lnTo>
                    <a:pt x="284" y="180"/>
                  </a:lnTo>
                  <a:lnTo>
                    <a:pt x="37"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7" name="Freeform 15">
              <a:extLst>
                <a:ext uri="{FF2B5EF4-FFF2-40B4-BE49-F238E27FC236}">
                  <a16:creationId xmlns:a16="http://schemas.microsoft.com/office/drawing/2014/main" id="{758B6563-8042-AD2C-A3EC-6618C8F42CA9}"/>
                </a:ext>
              </a:extLst>
            </p:cNvPr>
            <p:cNvSpPr>
              <a:spLocks/>
            </p:cNvSpPr>
            <p:nvPr/>
          </p:nvSpPr>
          <p:spPr bwMode="auto">
            <a:xfrm rot="19354222">
              <a:off x="7232651" y="4988968"/>
              <a:ext cx="450850" cy="496888"/>
            </a:xfrm>
            <a:custGeom>
              <a:avLst/>
              <a:gdLst>
                <a:gd name="T0" fmla="*/ 0 w 284"/>
                <a:gd name="T1" fmla="*/ 180 h 313"/>
                <a:gd name="T2" fmla="*/ 284 w 284"/>
                <a:gd name="T3" fmla="*/ 313 h 313"/>
                <a:gd name="T4" fmla="*/ 247 w 284"/>
                <a:gd name="T5" fmla="*/ 0 h 313"/>
                <a:gd name="T6" fmla="*/ 0 w 284"/>
                <a:gd name="T7" fmla="*/ 180 h 313"/>
              </a:gdLst>
              <a:ahLst/>
              <a:cxnLst>
                <a:cxn ang="0">
                  <a:pos x="T0" y="T1"/>
                </a:cxn>
                <a:cxn ang="0">
                  <a:pos x="T2" y="T3"/>
                </a:cxn>
                <a:cxn ang="0">
                  <a:pos x="T4" y="T5"/>
                </a:cxn>
                <a:cxn ang="0">
                  <a:pos x="T6" y="T7"/>
                </a:cxn>
              </a:cxnLst>
              <a:rect l="0" t="0" r="r" b="b"/>
              <a:pathLst>
                <a:path w="284" h="313">
                  <a:moveTo>
                    <a:pt x="0" y="180"/>
                  </a:moveTo>
                  <a:lnTo>
                    <a:pt x="284" y="313"/>
                  </a:lnTo>
                  <a:lnTo>
                    <a:pt x="247" y="0"/>
                  </a:lnTo>
                  <a:lnTo>
                    <a:pt x="0"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8" name="Freeform 16">
              <a:extLst>
                <a:ext uri="{FF2B5EF4-FFF2-40B4-BE49-F238E27FC236}">
                  <a16:creationId xmlns:a16="http://schemas.microsoft.com/office/drawing/2014/main" id="{6F6748A4-2640-DFCF-4BB0-CB8C640A8FA7}"/>
                </a:ext>
              </a:extLst>
            </p:cNvPr>
            <p:cNvSpPr>
              <a:spLocks/>
            </p:cNvSpPr>
            <p:nvPr/>
          </p:nvSpPr>
          <p:spPr bwMode="auto">
            <a:xfrm rot="21009667">
              <a:off x="7732713" y="3122613"/>
              <a:ext cx="488950" cy="461963"/>
            </a:xfrm>
            <a:custGeom>
              <a:avLst/>
              <a:gdLst>
                <a:gd name="T0" fmla="*/ 94 w 308"/>
                <a:gd name="T1" fmla="*/ 291 h 291"/>
                <a:gd name="T2" fmla="*/ 308 w 308"/>
                <a:gd name="T3" fmla="*/ 62 h 291"/>
                <a:gd name="T4" fmla="*/ 0 w 308"/>
                <a:gd name="T5" fmla="*/ 0 h 291"/>
                <a:gd name="T6" fmla="*/ 94 w 308"/>
                <a:gd name="T7" fmla="*/ 291 h 291"/>
              </a:gdLst>
              <a:ahLst/>
              <a:cxnLst>
                <a:cxn ang="0">
                  <a:pos x="T0" y="T1"/>
                </a:cxn>
                <a:cxn ang="0">
                  <a:pos x="T2" y="T3"/>
                </a:cxn>
                <a:cxn ang="0">
                  <a:pos x="T4" y="T5"/>
                </a:cxn>
                <a:cxn ang="0">
                  <a:pos x="T6" y="T7"/>
                </a:cxn>
              </a:cxnLst>
              <a:rect l="0" t="0" r="r" b="b"/>
              <a:pathLst>
                <a:path w="308" h="291">
                  <a:moveTo>
                    <a:pt x="94" y="291"/>
                  </a:moveTo>
                  <a:lnTo>
                    <a:pt x="308" y="62"/>
                  </a:lnTo>
                  <a:lnTo>
                    <a:pt x="0" y="0"/>
                  </a:lnTo>
                  <a:lnTo>
                    <a:pt x="94" y="2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9" name="ZoneTexte 96">
              <a:extLst>
                <a:ext uri="{FF2B5EF4-FFF2-40B4-BE49-F238E27FC236}">
                  <a16:creationId xmlns:a16="http://schemas.microsoft.com/office/drawing/2014/main" id="{F6286B79-65D1-D498-8FA0-229CEE737B6E}"/>
                </a:ext>
              </a:extLst>
            </p:cNvPr>
            <p:cNvSpPr txBox="1"/>
            <p:nvPr/>
          </p:nvSpPr>
          <p:spPr>
            <a:xfrm>
              <a:off x="8221663" y="2911509"/>
              <a:ext cx="2548119" cy="119493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b="1" dirty="0">
                  <a:latin typeface="Tahoma" panose="020B0604030504040204" pitchFamily="34" charset="0"/>
                  <a:ea typeface="Tahoma" panose="020B0604030504040204" pitchFamily="34" charset="0"/>
                  <a:cs typeface="Tahoma" panose="020B0604030504040204" pitchFamily="34" charset="0"/>
                </a:rPr>
                <a:t>Animation de réseaux</a:t>
              </a:r>
              <a:endParaRPr lang="fr-FR" sz="1050" dirty="0">
                <a:latin typeface="Tahoma" panose="020B0604030504040204" pitchFamily="34" charset="0"/>
                <a:ea typeface="Tahoma" panose="020B0604030504040204" pitchFamily="34" charset="0"/>
                <a:cs typeface="Tahoma" panose="020B0604030504040204" pitchFamily="34" charset="0"/>
              </a:endParaRPr>
            </a:p>
            <a:p>
              <a:r>
                <a:rPr lang="fr-FR" sz="1050" dirty="0">
                  <a:latin typeface="Tahoma" panose="020B0604030504040204" pitchFamily="34" charset="0"/>
                  <a:ea typeface="Tahoma" panose="020B0604030504040204" pitchFamily="34" charset="0"/>
                  <a:cs typeface="Tahoma" panose="020B0604030504040204" pitchFamily="34" charset="0"/>
                </a:rPr>
                <a:t>Permettre à la collectivité d'animer les acteurs économiques de la Région</a:t>
              </a:r>
            </a:p>
            <a:p>
              <a:r>
                <a:rPr lang="fr-FR" sz="1050" dirty="0">
                  <a:latin typeface="Tahoma" panose="020B0604030504040204" pitchFamily="34" charset="0"/>
                  <a:ea typeface="Tahoma" panose="020B0604030504040204" pitchFamily="34" charset="0"/>
                  <a:cs typeface="Tahoma" panose="020B0604030504040204" pitchFamily="34" charset="0"/>
                </a:rPr>
                <a:t>Proposer un parcours d’accompagnement structuré</a:t>
              </a:r>
            </a:p>
          </p:txBody>
        </p:sp>
        <p:sp>
          <p:nvSpPr>
            <p:cNvPr id="20" name="ZoneTexte 97">
              <a:extLst>
                <a:ext uri="{FF2B5EF4-FFF2-40B4-BE49-F238E27FC236}">
                  <a16:creationId xmlns:a16="http://schemas.microsoft.com/office/drawing/2014/main" id="{80D1AE85-CD57-2F9A-2578-AFBDBCB0E443}"/>
                </a:ext>
              </a:extLst>
            </p:cNvPr>
            <p:cNvSpPr txBox="1"/>
            <p:nvPr/>
          </p:nvSpPr>
          <p:spPr>
            <a:xfrm>
              <a:off x="7078536" y="1374717"/>
              <a:ext cx="3343883" cy="119493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b="1" dirty="0">
                  <a:solidFill>
                    <a:schemeClr val="tx2"/>
                  </a:solidFill>
                  <a:latin typeface="Tahoma" panose="020B0604030504040204" pitchFamily="34" charset="0"/>
                  <a:ea typeface="Tahoma" panose="020B0604030504040204" pitchFamily="34" charset="0"/>
                  <a:cs typeface="Tahoma" panose="020B0604030504040204" pitchFamily="34" charset="0"/>
                </a:rPr>
                <a:t>Développement économique</a:t>
              </a:r>
              <a:endParaRPr lang="fr-FR" sz="105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it-IT" sz="1050" dirty="0">
                  <a:latin typeface="Tahoma" panose="020B0604030504040204" pitchFamily="34" charset="0"/>
                  <a:ea typeface="Tahoma" panose="020B0604030504040204" pitchFamily="34" charset="0"/>
                  <a:cs typeface="Tahoma" panose="020B0604030504040204" pitchFamily="34" charset="0"/>
                </a:rPr>
                <a:t>Soutenir le développement économique de la Région</a:t>
              </a:r>
            </a:p>
            <a:p>
              <a:r>
                <a:rPr lang="it-IT" sz="1050" dirty="0">
                  <a:latin typeface="Tahoma" panose="020B0604030504040204" pitchFamily="34" charset="0"/>
                  <a:ea typeface="Tahoma" panose="020B0604030504040204" pitchFamily="34" charset="0"/>
                  <a:cs typeface="Tahoma" panose="020B0604030504040204" pitchFamily="34" charset="0"/>
                </a:rPr>
                <a:t>Être au service de la politique régionale, rendre attractif la Région</a:t>
              </a:r>
            </a:p>
            <a:p>
              <a:r>
                <a:rPr lang="it-IT" sz="1050" dirty="0">
                  <a:latin typeface="Tahoma" panose="020B0604030504040204" pitchFamily="34" charset="0"/>
                  <a:ea typeface="Tahoma" panose="020B0604030504040204" pitchFamily="34" charset="0"/>
                  <a:cs typeface="Tahoma" panose="020B0604030504040204" pitchFamily="34" charset="0"/>
                </a:rPr>
                <a:t>Services en ligne dédiés aux entrepreneurs</a:t>
              </a:r>
              <a:endParaRPr lang="fr-FR" sz="1050" dirty="0">
                <a:latin typeface="Tahoma" panose="020B0604030504040204" pitchFamily="34" charset="0"/>
                <a:ea typeface="Tahoma" panose="020B0604030504040204" pitchFamily="34" charset="0"/>
                <a:cs typeface="Tahoma" panose="020B0604030504040204" pitchFamily="34" charset="0"/>
              </a:endParaRPr>
            </a:p>
          </p:txBody>
        </p:sp>
        <p:sp>
          <p:nvSpPr>
            <p:cNvPr id="21" name="ZoneTexte 98">
              <a:extLst>
                <a:ext uri="{FF2B5EF4-FFF2-40B4-BE49-F238E27FC236}">
                  <a16:creationId xmlns:a16="http://schemas.microsoft.com/office/drawing/2014/main" id="{32026E40-B57D-9B25-8611-1F3191AE5FFE}"/>
                </a:ext>
              </a:extLst>
            </p:cNvPr>
            <p:cNvSpPr txBox="1"/>
            <p:nvPr/>
          </p:nvSpPr>
          <p:spPr>
            <a:xfrm>
              <a:off x="7783664" y="5158302"/>
              <a:ext cx="2197691" cy="83125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50" b="1" dirty="0">
                  <a:solidFill>
                    <a:schemeClr val="accent3"/>
                  </a:solidFill>
                  <a:latin typeface="Tahoma" panose="020B0604030504040204" pitchFamily="34" charset="0"/>
                  <a:ea typeface="Tahoma" panose="020B0604030504040204" pitchFamily="34" charset="0"/>
                  <a:cs typeface="Tahoma" panose="020B0604030504040204" pitchFamily="34" charset="0"/>
                </a:rPr>
                <a:t>Efficacité Opérationnelle entre la Région et AD’OCC</a:t>
              </a:r>
              <a:endParaRPr lang="fr-FR" sz="1050" dirty="0">
                <a:solidFill>
                  <a:schemeClr val="accent3"/>
                </a:solidFill>
                <a:latin typeface="Tahoma" panose="020B0604030504040204" pitchFamily="34" charset="0"/>
                <a:ea typeface="Tahoma" panose="020B0604030504040204" pitchFamily="34" charset="0"/>
                <a:cs typeface="Tahoma" panose="020B0604030504040204" pitchFamily="34" charset="0"/>
              </a:endParaRPr>
            </a:p>
            <a:p>
              <a:r>
                <a:rPr lang="it-IT" sz="1050" dirty="0">
                  <a:latin typeface="Tahoma" panose="020B0604030504040204" pitchFamily="34" charset="0"/>
                  <a:ea typeface="Tahoma" panose="020B0604030504040204" pitchFamily="34" charset="0"/>
                  <a:cs typeface="Tahoma" panose="020B0604030504040204" pitchFamily="34" charset="0"/>
                </a:rPr>
                <a:t>Pouvoir mesurer la performance interne</a:t>
              </a:r>
              <a:endParaRPr lang="fr-FR" sz="1050" dirty="0">
                <a:latin typeface="Tahoma" panose="020B0604030504040204" pitchFamily="34" charset="0"/>
                <a:ea typeface="Tahoma" panose="020B0604030504040204" pitchFamily="34" charset="0"/>
                <a:cs typeface="Tahoma" panose="020B0604030504040204" pitchFamily="34" charset="0"/>
              </a:endParaRPr>
            </a:p>
          </p:txBody>
        </p:sp>
        <p:sp>
          <p:nvSpPr>
            <p:cNvPr id="22" name="ZoneTexte 99">
              <a:extLst>
                <a:ext uri="{FF2B5EF4-FFF2-40B4-BE49-F238E27FC236}">
                  <a16:creationId xmlns:a16="http://schemas.microsoft.com/office/drawing/2014/main" id="{E695CA35-0BE1-73CF-8D32-8F19ADBED89D}"/>
                </a:ext>
              </a:extLst>
            </p:cNvPr>
            <p:cNvSpPr txBox="1"/>
            <p:nvPr/>
          </p:nvSpPr>
          <p:spPr>
            <a:xfrm>
              <a:off x="681232" y="3133882"/>
              <a:ext cx="2663167" cy="1376771"/>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050" b="1" dirty="0">
                  <a:solidFill>
                    <a:schemeClr val="accent5"/>
                  </a:solidFill>
                  <a:latin typeface="Tahoma" panose="020B0604030504040204" pitchFamily="34" charset="0"/>
                  <a:ea typeface="Tahoma" panose="020B0604030504040204" pitchFamily="34" charset="0"/>
                  <a:cs typeface="Tahoma" panose="020B0604030504040204" pitchFamily="34" charset="0"/>
                </a:rPr>
                <a:t>Souveraineté</a:t>
              </a:r>
              <a:r>
                <a:rPr lang="it-IT" sz="1050" b="1" dirty="0">
                  <a:solidFill>
                    <a:schemeClr val="accent5"/>
                  </a:solidFill>
                  <a:latin typeface="Tahoma" panose="020B0604030504040204" pitchFamily="34" charset="0"/>
                  <a:ea typeface="Tahoma" panose="020B0604030504040204" pitchFamily="34" charset="0"/>
                  <a:cs typeface="Tahoma" panose="020B0604030504040204" pitchFamily="34" charset="0"/>
                </a:rPr>
                <a:t> à l’échelle de la Région</a:t>
              </a:r>
              <a:endParaRPr lang="fr-FR" sz="1050" b="1" dirty="0">
                <a:solidFill>
                  <a:schemeClr val="accent5"/>
                </a:solidFill>
                <a:latin typeface="Tahoma" panose="020B0604030504040204" pitchFamily="34" charset="0"/>
                <a:ea typeface="Tahoma" panose="020B0604030504040204" pitchFamily="34" charset="0"/>
                <a:cs typeface="Tahoma" panose="020B0604030504040204" pitchFamily="34" charset="0"/>
              </a:endParaRPr>
            </a:p>
            <a:p>
              <a:pPr algn="r"/>
              <a:r>
                <a:rPr lang="fr-FR" sz="1050" dirty="0">
                  <a:latin typeface="Tahoma" panose="020B0604030504040204" pitchFamily="34" charset="0"/>
                  <a:ea typeface="Tahoma" panose="020B0604030504040204" pitchFamily="34" charset="0"/>
                  <a:cs typeface="Tahoma" panose="020B0604030504040204" pitchFamily="34" charset="0"/>
                </a:rPr>
                <a:t>Maîtrise de l’ensemble des technologies</a:t>
              </a:r>
            </a:p>
            <a:p>
              <a:pPr algn="r"/>
              <a:r>
                <a:rPr lang="fr-FR" sz="1050" dirty="0">
                  <a:latin typeface="Tahoma" panose="020B0604030504040204" pitchFamily="34" charset="0"/>
                  <a:ea typeface="Tahoma" panose="020B0604030504040204" pitchFamily="34" charset="0"/>
                  <a:cs typeface="Tahoma" panose="020B0604030504040204" pitchFamily="34" charset="0"/>
                </a:rPr>
                <a:t>Gestion de la connaissance des logs, meilleure exploitation, suivi de l'audience et de l'usage</a:t>
              </a:r>
            </a:p>
          </p:txBody>
        </p:sp>
        <p:sp>
          <p:nvSpPr>
            <p:cNvPr id="23" name="ZoneTexte 100">
              <a:extLst>
                <a:ext uri="{FF2B5EF4-FFF2-40B4-BE49-F238E27FC236}">
                  <a16:creationId xmlns:a16="http://schemas.microsoft.com/office/drawing/2014/main" id="{8DA26DCB-D1A0-89E8-05DA-DFA8C57686E2}"/>
                </a:ext>
              </a:extLst>
            </p:cNvPr>
            <p:cNvSpPr txBox="1"/>
            <p:nvPr/>
          </p:nvSpPr>
          <p:spPr>
            <a:xfrm>
              <a:off x="2295809" y="5150832"/>
              <a:ext cx="1481779" cy="831258"/>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050" b="1" dirty="0">
                  <a:solidFill>
                    <a:schemeClr val="accent4"/>
                  </a:solidFill>
                  <a:latin typeface="Tahoma" panose="020B0604030504040204" pitchFamily="34" charset="0"/>
                  <a:ea typeface="Tahoma" panose="020B0604030504040204" pitchFamily="34" charset="0"/>
                  <a:cs typeface="Tahoma" panose="020B0604030504040204" pitchFamily="34" charset="0"/>
                </a:rPr>
                <a:t>Vision SI</a:t>
              </a:r>
              <a:endParaRPr lang="fr-FR" sz="1050" dirty="0">
                <a:solidFill>
                  <a:schemeClr val="accent4"/>
                </a:solidFill>
                <a:latin typeface="Tahoma" panose="020B0604030504040204" pitchFamily="34" charset="0"/>
                <a:ea typeface="Tahoma" panose="020B0604030504040204" pitchFamily="34" charset="0"/>
                <a:cs typeface="Tahoma" panose="020B0604030504040204" pitchFamily="34" charset="0"/>
              </a:endParaRPr>
            </a:p>
            <a:p>
              <a:pPr algn="r"/>
              <a:r>
                <a:rPr lang="it-IT" sz="1050" dirty="0">
                  <a:latin typeface="Tahoma" panose="020B0604030504040204" pitchFamily="34" charset="0"/>
                  <a:ea typeface="Tahoma" panose="020B0604030504040204" pitchFamily="34" charset="0"/>
                  <a:cs typeface="Tahoma" panose="020B0604030504040204" pitchFamily="34" charset="0"/>
                </a:rPr>
                <a:t>Urbanisation</a:t>
              </a:r>
            </a:p>
            <a:p>
              <a:pPr algn="r"/>
              <a:r>
                <a:rPr lang="it-IT" sz="1050" dirty="0">
                  <a:latin typeface="Tahoma" panose="020B0604030504040204" pitchFamily="34" charset="0"/>
                  <a:ea typeface="Tahoma" panose="020B0604030504040204" pitchFamily="34" charset="0"/>
                  <a:cs typeface="Tahoma" panose="020B0604030504040204" pitchFamily="34" charset="0"/>
                </a:rPr>
                <a:t>Remployabilité</a:t>
              </a:r>
            </a:p>
            <a:p>
              <a:pPr algn="r"/>
              <a:r>
                <a:rPr lang="it-IT" sz="1050" dirty="0">
                  <a:latin typeface="Tahoma" panose="020B0604030504040204" pitchFamily="34" charset="0"/>
                  <a:ea typeface="Tahoma" panose="020B0604030504040204" pitchFamily="34" charset="0"/>
                  <a:cs typeface="Tahoma" panose="020B0604030504040204" pitchFamily="34" charset="0"/>
                </a:rPr>
                <a:t>Standardisation</a:t>
              </a:r>
              <a:endParaRPr lang="fr-FR" sz="1050" dirty="0">
                <a:latin typeface="Tahoma" panose="020B0604030504040204" pitchFamily="34" charset="0"/>
                <a:ea typeface="Tahoma" panose="020B0604030504040204" pitchFamily="34" charset="0"/>
                <a:cs typeface="Tahoma" panose="020B0604030504040204" pitchFamily="34" charset="0"/>
              </a:endParaRPr>
            </a:p>
          </p:txBody>
        </p:sp>
        <p:sp>
          <p:nvSpPr>
            <p:cNvPr id="24" name="ZoneTexte 102">
              <a:extLst>
                <a:ext uri="{FF2B5EF4-FFF2-40B4-BE49-F238E27FC236}">
                  <a16:creationId xmlns:a16="http://schemas.microsoft.com/office/drawing/2014/main" id="{297B1A84-2E0D-EED2-385A-101862051581}"/>
                </a:ext>
              </a:extLst>
            </p:cNvPr>
            <p:cNvSpPr txBox="1"/>
            <p:nvPr/>
          </p:nvSpPr>
          <p:spPr>
            <a:xfrm>
              <a:off x="4969207" y="3665390"/>
              <a:ext cx="1703753" cy="73866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050" dirty="0">
                  <a:latin typeface="Tahoma" panose="020B0604030504040204" pitchFamily="34" charset="0"/>
                  <a:ea typeface="Tahoma" panose="020B0604030504040204" pitchFamily="34" charset="0"/>
                  <a:cs typeface="Tahoma" panose="020B0604030504040204" pitchFamily="34" charset="0"/>
                </a:rPr>
                <a:t>Ecosystème Métier, applicatif et technique visant à répondre aux besoins des entreprises</a:t>
              </a:r>
            </a:p>
          </p:txBody>
        </p:sp>
        <p:sp>
          <p:nvSpPr>
            <p:cNvPr id="25" name="ZoneTexte 103">
              <a:extLst>
                <a:ext uri="{FF2B5EF4-FFF2-40B4-BE49-F238E27FC236}">
                  <a16:creationId xmlns:a16="http://schemas.microsoft.com/office/drawing/2014/main" id="{C573FB34-5D9F-2DC1-E9F5-4154DF341BC3}"/>
                </a:ext>
              </a:extLst>
            </p:cNvPr>
            <p:cNvSpPr txBox="1"/>
            <p:nvPr/>
          </p:nvSpPr>
          <p:spPr>
            <a:xfrm>
              <a:off x="4891339" y="3463515"/>
              <a:ext cx="1859491" cy="25391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050" b="1" dirty="0">
                  <a:latin typeface="Tahoma" panose="020B0604030504040204" pitchFamily="34" charset="0"/>
                  <a:ea typeface="Tahoma" panose="020B0604030504040204" pitchFamily="34" charset="0"/>
                  <a:cs typeface="Tahoma" panose="020B0604030504040204" pitchFamily="34" charset="0"/>
                </a:rPr>
                <a:t>Plateforme Entreprise</a:t>
              </a:r>
              <a:endParaRPr lang="fr-FR" sz="105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03950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56B20-1A92-ABDA-B2ED-B8ABFE8915E3}"/>
              </a:ext>
            </a:extLst>
          </p:cNvPr>
          <p:cNvSpPr>
            <a:spLocks noGrp="1"/>
          </p:cNvSpPr>
          <p:nvPr>
            <p:ph type="ctrTitle"/>
          </p:nvPr>
        </p:nvSpPr>
        <p:spPr>
          <a:xfrm>
            <a:off x="549473" y="697702"/>
            <a:ext cx="7561065" cy="858490"/>
          </a:xfrm>
        </p:spPr>
        <p:txBody>
          <a:bodyPr/>
          <a:lstStyle/>
          <a:p>
            <a:r>
              <a:rPr lang="fr-FR" dirty="0"/>
              <a:t>Ecosystème de la plateforme Entreprise</a:t>
            </a:r>
          </a:p>
        </p:txBody>
      </p:sp>
      <p:pic>
        <p:nvPicPr>
          <p:cNvPr id="6" name="Image 5">
            <a:extLst>
              <a:ext uri="{FF2B5EF4-FFF2-40B4-BE49-F238E27FC236}">
                <a16:creationId xmlns:a16="http://schemas.microsoft.com/office/drawing/2014/main" id="{C47152CE-4E16-FC44-FC7C-63F95C610B87}"/>
              </a:ext>
            </a:extLst>
          </p:cNvPr>
          <p:cNvPicPr>
            <a:picLocks noChangeAspect="1"/>
          </p:cNvPicPr>
          <p:nvPr/>
        </p:nvPicPr>
        <p:blipFill>
          <a:blip r:embed="rId2"/>
          <a:stretch>
            <a:fillRect/>
          </a:stretch>
        </p:blipFill>
        <p:spPr>
          <a:xfrm>
            <a:off x="234950" y="1982788"/>
            <a:ext cx="9059197" cy="4237062"/>
          </a:xfrm>
          <a:prstGeom prst="rect">
            <a:avLst/>
          </a:prstGeom>
        </p:spPr>
      </p:pic>
    </p:spTree>
    <p:extLst>
      <p:ext uri="{BB962C8B-B14F-4D97-AF65-F5344CB8AC3E}">
        <p14:creationId xmlns:p14="http://schemas.microsoft.com/office/powerpoint/2010/main" val="365061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436516"/>
          </a:xfrm>
        </p:spPr>
        <p:txBody>
          <a:bodyPr/>
          <a:lstStyle/>
          <a:p>
            <a:r>
              <a:rPr lang="fr-FR" dirty="0"/>
              <a:t>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323849" y="1448101"/>
            <a:ext cx="8987628" cy="4712197"/>
          </a:xfrm>
          <a:prstGeom prst="rect">
            <a:avLst/>
          </a:prstGeom>
        </p:spPr>
      </p:pic>
    </p:spTree>
    <p:extLst>
      <p:ext uri="{BB962C8B-B14F-4D97-AF65-F5344CB8AC3E}">
        <p14:creationId xmlns:p14="http://schemas.microsoft.com/office/powerpoint/2010/main" val="415232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4731B-4E20-7BD4-3C95-C75C16E5A45B}"/>
              </a:ext>
            </a:extLst>
          </p:cNvPr>
          <p:cNvSpPr>
            <a:spLocks noGrp="1"/>
          </p:cNvSpPr>
          <p:nvPr>
            <p:ph type="ctrTitle"/>
          </p:nvPr>
        </p:nvSpPr>
        <p:spPr/>
        <p:txBody>
          <a:bodyPr/>
          <a:lstStyle/>
          <a:p>
            <a:r>
              <a:rPr lang="fr-FR" dirty="0"/>
              <a:t>Les parcours, acteurs et métriques</a:t>
            </a:r>
          </a:p>
        </p:txBody>
      </p:sp>
      <p:pic>
        <p:nvPicPr>
          <p:cNvPr id="7" name="Image 6">
            <a:extLst>
              <a:ext uri="{FF2B5EF4-FFF2-40B4-BE49-F238E27FC236}">
                <a16:creationId xmlns:a16="http://schemas.microsoft.com/office/drawing/2014/main" id="{3BD0EF65-1336-5F5F-317C-E3B3ECE7126D}"/>
              </a:ext>
            </a:extLst>
          </p:cNvPr>
          <p:cNvPicPr>
            <a:picLocks noChangeAspect="1"/>
          </p:cNvPicPr>
          <p:nvPr/>
        </p:nvPicPr>
        <p:blipFill>
          <a:blip r:embed="rId3"/>
          <a:stretch>
            <a:fillRect/>
          </a:stretch>
        </p:blipFill>
        <p:spPr>
          <a:xfrm>
            <a:off x="0" y="1565568"/>
            <a:ext cx="9906000" cy="4450763"/>
          </a:xfrm>
          <a:prstGeom prst="rect">
            <a:avLst/>
          </a:prstGeom>
        </p:spPr>
      </p:pic>
    </p:spTree>
    <p:extLst>
      <p:ext uri="{BB962C8B-B14F-4D97-AF65-F5344CB8AC3E}">
        <p14:creationId xmlns:p14="http://schemas.microsoft.com/office/powerpoint/2010/main" val="388939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90DC72-FBF7-943A-B157-DECBC7282C4F}"/>
              </a:ext>
            </a:extLst>
          </p:cNvPr>
          <p:cNvSpPr>
            <a:spLocks noGrp="1"/>
          </p:cNvSpPr>
          <p:nvPr>
            <p:ph type="ctrTitle"/>
          </p:nvPr>
        </p:nvSpPr>
        <p:spPr/>
        <p:txBody>
          <a:bodyPr/>
          <a:lstStyle/>
          <a:p>
            <a:r>
              <a:rPr lang="fr-FR" dirty="0"/>
              <a:t>Les parcours, acteurs et métriques</a:t>
            </a:r>
          </a:p>
        </p:txBody>
      </p:sp>
      <p:pic>
        <p:nvPicPr>
          <p:cNvPr id="5" name="Image 4">
            <a:extLst>
              <a:ext uri="{FF2B5EF4-FFF2-40B4-BE49-F238E27FC236}">
                <a16:creationId xmlns:a16="http://schemas.microsoft.com/office/drawing/2014/main" id="{0E28E38C-5D8A-098D-E18C-BD8B13CF22DC}"/>
              </a:ext>
            </a:extLst>
          </p:cNvPr>
          <p:cNvPicPr>
            <a:picLocks noChangeAspect="1"/>
          </p:cNvPicPr>
          <p:nvPr/>
        </p:nvPicPr>
        <p:blipFill>
          <a:blip r:embed="rId2"/>
          <a:stretch>
            <a:fillRect/>
          </a:stretch>
        </p:blipFill>
        <p:spPr>
          <a:xfrm>
            <a:off x="273050" y="1261219"/>
            <a:ext cx="9210477" cy="4733298"/>
          </a:xfrm>
          <a:prstGeom prst="rect">
            <a:avLst/>
          </a:prstGeom>
        </p:spPr>
      </p:pic>
    </p:spTree>
    <p:extLst>
      <p:ext uri="{BB962C8B-B14F-4D97-AF65-F5344CB8AC3E}">
        <p14:creationId xmlns:p14="http://schemas.microsoft.com/office/powerpoint/2010/main" val="2338085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4510B4-02C5-DA83-FFC6-837272EDF540}"/>
              </a:ext>
            </a:extLst>
          </p:cNvPr>
          <p:cNvSpPr>
            <a:spLocks noGrp="1"/>
          </p:cNvSpPr>
          <p:nvPr>
            <p:ph type="ctrTitle"/>
          </p:nvPr>
        </p:nvSpPr>
        <p:spPr/>
        <p:txBody>
          <a:bodyPr/>
          <a:lstStyle/>
          <a:p>
            <a:r>
              <a:rPr lang="fr-FR" dirty="0"/>
              <a:t>Les parcours, acteurs et métriques</a:t>
            </a:r>
          </a:p>
        </p:txBody>
      </p:sp>
      <p:pic>
        <p:nvPicPr>
          <p:cNvPr id="5" name="Image 4">
            <a:extLst>
              <a:ext uri="{FF2B5EF4-FFF2-40B4-BE49-F238E27FC236}">
                <a16:creationId xmlns:a16="http://schemas.microsoft.com/office/drawing/2014/main" id="{7F2C0FD6-6EA7-F90B-05DE-ACB983AE808D}"/>
              </a:ext>
            </a:extLst>
          </p:cNvPr>
          <p:cNvPicPr>
            <a:picLocks noChangeAspect="1"/>
          </p:cNvPicPr>
          <p:nvPr/>
        </p:nvPicPr>
        <p:blipFill>
          <a:blip r:embed="rId2"/>
          <a:stretch>
            <a:fillRect/>
          </a:stretch>
        </p:blipFill>
        <p:spPr>
          <a:xfrm>
            <a:off x="393700" y="1479413"/>
            <a:ext cx="8680450" cy="4774488"/>
          </a:xfrm>
          <a:prstGeom prst="rect">
            <a:avLst/>
          </a:prstGeom>
        </p:spPr>
      </p:pic>
    </p:spTree>
    <p:extLst>
      <p:ext uri="{BB962C8B-B14F-4D97-AF65-F5344CB8AC3E}">
        <p14:creationId xmlns:p14="http://schemas.microsoft.com/office/powerpoint/2010/main" val="985432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C280A3-C6E9-F1A8-D938-237966CC52C0}"/>
              </a:ext>
            </a:extLst>
          </p:cNvPr>
          <p:cNvSpPr>
            <a:spLocks noGrp="1"/>
          </p:cNvSpPr>
          <p:nvPr>
            <p:ph type="ctrTitle"/>
          </p:nvPr>
        </p:nvSpPr>
        <p:spPr/>
        <p:txBody>
          <a:bodyPr/>
          <a:lstStyle/>
          <a:p>
            <a:r>
              <a:rPr lang="fr-FR" dirty="0"/>
              <a:t>Les applications</a:t>
            </a:r>
          </a:p>
        </p:txBody>
      </p:sp>
      <p:sp>
        <p:nvSpPr>
          <p:cNvPr id="3" name="Espace réservé du texte 2">
            <a:extLst>
              <a:ext uri="{FF2B5EF4-FFF2-40B4-BE49-F238E27FC236}">
                <a16:creationId xmlns:a16="http://schemas.microsoft.com/office/drawing/2014/main" id="{3A91865C-7650-8EC9-36C8-8B7F8EDB339E}"/>
              </a:ext>
            </a:extLst>
          </p:cNvPr>
          <p:cNvSpPr>
            <a:spLocks noGrp="1"/>
          </p:cNvSpPr>
          <p:nvPr>
            <p:ph type="body" sz="quarter" idx="14"/>
          </p:nvPr>
        </p:nvSpPr>
        <p:spPr>
          <a:xfrm>
            <a:off x="1028700" y="1151274"/>
            <a:ext cx="8214921" cy="5722836"/>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plateforme Entreprise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est un système composé de plusieurs applications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342900" lvl="0" indent="-342900">
              <a:spcAft>
                <a:spcPts val="600"/>
              </a:spcAft>
              <a:buFont typeface="Symbol" panose="05050102010706020507" pitchFamily="18" charset="2"/>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Mon Compte Entreprise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(solution de gestion des identités) et l’</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API Entreprise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dont les enjeux sont la simplification du parcours usager avec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compte unique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une seule connexion pour tous les services, et la gouvernance des données d’identité des entreprises et porteurs de projet.</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342900" lvl="0" indent="-342900">
              <a:spcAft>
                <a:spcPts val="600"/>
              </a:spcAft>
              <a:buFont typeface="Symbol" panose="05050102010706020507" pitchFamily="18" charset="2"/>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Hub Entreprendre Occitanie :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portail d’information sur les subventions régionales, de structuration de l’accompagnement et de l’animation du réseau des développeurs économiques d’Occitanie.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342900" lvl="0" indent="-342900">
              <a:spcAft>
                <a:spcPts val="600"/>
              </a:spcAft>
              <a:buFont typeface="Symbol" panose="05050102010706020507" pitchFamily="18" charset="2"/>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Mes Aides en Ligne :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dépôt de demandes d’aides, de suivi des instructions et paiements.</a:t>
            </a:r>
          </a:p>
          <a:p>
            <a:pPr marL="342900" lvl="0" indent="-342900">
              <a:spcAft>
                <a:spcPts val="600"/>
              </a:spcAft>
              <a:buFont typeface="Symbol" panose="05050102010706020507" pitchFamily="18" charset="2"/>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CRM OPERA :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travail d’accompagnement en vision transversale (prospection, communication, suivi de dossiers d’accompagnement, suivi des réalisations).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342900" lvl="0" indent="-342900">
              <a:spcAft>
                <a:spcPts val="600"/>
              </a:spcAft>
              <a:buFont typeface="Symbol" panose="05050102010706020507" pitchFamily="18" charset="2"/>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Univers Entreprises :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L’exploitation des données issues du SI Entreprise (production et visualisation d’indicateurs d’activité en lien avec la dimension financière et budgétaire).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17F31FA1-E747-698B-BBCC-476ACC40368D}"/>
              </a:ext>
            </a:extLst>
          </p:cNvPr>
          <p:cNvPicPr>
            <a:picLocks noChangeAspect="1"/>
          </p:cNvPicPr>
          <p:nvPr/>
        </p:nvPicPr>
        <p:blipFill>
          <a:blip r:embed="rId2"/>
          <a:stretch>
            <a:fillRect/>
          </a:stretch>
        </p:blipFill>
        <p:spPr>
          <a:xfrm>
            <a:off x="117354" y="2046624"/>
            <a:ext cx="828796" cy="441721"/>
          </a:xfrm>
          <a:prstGeom prst="rect">
            <a:avLst/>
          </a:prstGeom>
        </p:spPr>
      </p:pic>
      <p:pic>
        <p:nvPicPr>
          <p:cNvPr id="7" name="Image 6">
            <a:extLst>
              <a:ext uri="{FF2B5EF4-FFF2-40B4-BE49-F238E27FC236}">
                <a16:creationId xmlns:a16="http://schemas.microsoft.com/office/drawing/2014/main" id="{AB432E48-2FAF-AB42-516A-BDFC9A4E822C}"/>
              </a:ext>
            </a:extLst>
          </p:cNvPr>
          <p:cNvPicPr>
            <a:picLocks noChangeAspect="1"/>
          </p:cNvPicPr>
          <p:nvPr/>
        </p:nvPicPr>
        <p:blipFill>
          <a:blip r:embed="rId3"/>
          <a:stretch>
            <a:fillRect/>
          </a:stretch>
        </p:blipFill>
        <p:spPr>
          <a:xfrm>
            <a:off x="39986" y="3444025"/>
            <a:ext cx="1130486" cy="298771"/>
          </a:xfrm>
          <a:prstGeom prst="rect">
            <a:avLst/>
          </a:prstGeom>
        </p:spPr>
      </p:pic>
      <p:pic>
        <p:nvPicPr>
          <p:cNvPr id="9" name="Image 8">
            <a:extLst>
              <a:ext uri="{FF2B5EF4-FFF2-40B4-BE49-F238E27FC236}">
                <a16:creationId xmlns:a16="http://schemas.microsoft.com/office/drawing/2014/main" id="{473FCD6D-0512-DE54-9457-2C114B3A7F46}"/>
              </a:ext>
            </a:extLst>
          </p:cNvPr>
          <p:cNvPicPr>
            <a:picLocks noChangeAspect="1"/>
          </p:cNvPicPr>
          <p:nvPr/>
        </p:nvPicPr>
        <p:blipFill>
          <a:blip r:embed="rId4"/>
          <a:stretch>
            <a:fillRect/>
          </a:stretch>
        </p:blipFill>
        <p:spPr>
          <a:xfrm>
            <a:off x="143718" y="4337266"/>
            <a:ext cx="789732" cy="512385"/>
          </a:xfrm>
          <a:prstGeom prst="rect">
            <a:avLst/>
          </a:prstGeom>
        </p:spPr>
      </p:pic>
      <p:pic>
        <p:nvPicPr>
          <p:cNvPr id="11" name="Image 10">
            <a:extLst>
              <a:ext uri="{FF2B5EF4-FFF2-40B4-BE49-F238E27FC236}">
                <a16:creationId xmlns:a16="http://schemas.microsoft.com/office/drawing/2014/main" id="{7AAF5900-C247-0350-F453-622B73D4A2DB}"/>
              </a:ext>
            </a:extLst>
          </p:cNvPr>
          <p:cNvPicPr>
            <a:picLocks noChangeAspect="1"/>
          </p:cNvPicPr>
          <p:nvPr/>
        </p:nvPicPr>
        <p:blipFill>
          <a:blip r:embed="rId5"/>
          <a:stretch>
            <a:fillRect/>
          </a:stretch>
        </p:blipFill>
        <p:spPr>
          <a:xfrm>
            <a:off x="59852" y="5122481"/>
            <a:ext cx="886298" cy="321640"/>
          </a:xfrm>
          <a:prstGeom prst="rect">
            <a:avLst/>
          </a:prstGeom>
        </p:spPr>
      </p:pic>
      <p:pic>
        <p:nvPicPr>
          <p:cNvPr id="13" name="Image 12">
            <a:extLst>
              <a:ext uri="{FF2B5EF4-FFF2-40B4-BE49-F238E27FC236}">
                <a16:creationId xmlns:a16="http://schemas.microsoft.com/office/drawing/2014/main" id="{4B496C10-887B-8F35-EFA3-FB3379D69182}"/>
              </a:ext>
            </a:extLst>
          </p:cNvPr>
          <p:cNvPicPr>
            <a:picLocks noChangeAspect="1"/>
          </p:cNvPicPr>
          <p:nvPr/>
        </p:nvPicPr>
        <p:blipFill>
          <a:blip r:embed="rId6"/>
          <a:stretch>
            <a:fillRect/>
          </a:stretch>
        </p:blipFill>
        <p:spPr>
          <a:xfrm>
            <a:off x="143718" y="6107444"/>
            <a:ext cx="886298" cy="485131"/>
          </a:xfrm>
          <a:prstGeom prst="rect">
            <a:avLst/>
          </a:prstGeom>
        </p:spPr>
      </p:pic>
    </p:spTree>
    <p:extLst>
      <p:ext uri="{BB962C8B-B14F-4D97-AF65-F5344CB8AC3E}">
        <p14:creationId xmlns:p14="http://schemas.microsoft.com/office/powerpoint/2010/main" val="2394614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plateforme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spTree>
    <p:extLst>
      <p:ext uri="{BB962C8B-B14F-4D97-AF65-F5344CB8AC3E}">
        <p14:creationId xmlns:p14="http://schemas.microsoft.com/office/powerpoint/2010/main" val="2572830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spTree>
    <p:extLst>
      <p:ext uri="{BB962C8B-B14F-4D97-AF65-F5344CB8AC3E}">
        <p14:creationId xmlns:p14="http://schemas.microsoft.com/office/powerpoint/2010/main" val="3251860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8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48164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Sécurité</a:t>
            </a:r>
          </a:p>
          <a:p>
            <a:pPr marL="0" indent="0">
              <a:buNone/>
            </a:pPr>
            <a:r>
              <a:rPr lang="fr-FR" sz="1600" dirty="0"/>
              <a:t>8  	Déploiement</a:t>
            </a:r>
          </a:p>
          <a:p>
            <a:pPr marL="0" indent="0">
              <a:buNone/>
            </a:pPr>
            <a:r>
              <a:rPr lang="fr-FR" sz="1600" dirty="0"/>
              <a:t>9   	Tests</a:t>
            </a:r>
          </a:p>
          <a:p>
            <a:pPr marL="0" indent="0">
              <a:buNone/>
            </a:pPr>
            <a:r>
              <a:rPr lang="fr-FR" sz="1600" dirty="0"/>
              <a:t>10  	Bilan du projet</a:t>
            </a:r>
          </a:p>
          <a:p>
            <a:endParaRPr lang="fr-FR" sz="1600" dirty="0"/>
          </a:p>
        </p:txBody>
      </p:sp>
      <p:sp>
        <p:nvSpPr>
          <p:cNvPr id="4" name="Espace réservé du pied de page 3">
            <a:extLst>
              <a:ext uri="{FF2B5EF4-FFF2-40B4-BE49-F238E27FC236}">
                <a16:creationId xmlns:a16="http://schemas.microsoft.com/office/drawing/2014/main" id="{1879ED6C-FF2B-E008-D8F9-B284A7257F3F}"/>
              </a:ext>
            </a:extLst>
          </p:cNvPr>
          <p:cNvSpPr>
            <a:spLocks noGrp="1"/>
          </p:cNvSpPr>
          <p:nvPr>
            <p:ph type="ftr" sz="quarter" idx="11"/>
          </p:nvPr>
        </p:nvSpPr>
        <p:spPr/>
        <p:txBody>
          <a:bodyPr/>
          <a:lstStyle/>
          <a:p>
            <a:r>
              <a:rPr lang="en-US" dirty="0"/>
              <a:t>22/08/2022  |  ©2020 Inetum  | Classification: confidential document PRESENTATION PROJET HUB ENTREPRENDRE</a:t>
            </a:r>
            <a:endParaRPr lang="en-US" sz="609"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spTree>
    <p:extLst>
      <p:ext uri="{BB962C8B-B14F-4D97-AF65-F5344CB8AC3E}">
        <p14:creationId xmlns:p14="http://schemas.microsoft.com/office/powerpoint/2010/main" val="752933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spTree>
    <p:extLst>
      <p:ext uri="{BB962C8B-B14F-4D97-AF65-F5344CB8AC3E}">
        <p14:creationId xmlns:p14="http://schemas.microsoft.com/office/powerpoint/2010/main" val="367290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spTree>
    <p:extLst>
      <p:ext uri="{BB962C8B-B14F-4D97-AF65-F5344CB8AC3E}">
        <p14:creationId xmlns:p14="http://schemas.microsoft.com/office/powerpoint/2010/main" val="4065312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700435"/>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327264"/>
            <a:ext cx="9145971" cy="3944897"/>
          </a:xfrm>
          <a:prstGeom prst="rect">
            <a:avLst/>
          </a:prstGeom>
          <a:noFill/>
          <a:ln>
            <a:noFill/>
          </a:ln>
        </p:spPr>
      </p:pic>
    </p:spTree>
    <p:extLst>
      <p:ext uri="{BB962C8B-B14F-4D97-AF65-F5344CB8AC3E}">
        <p14:creationId xmlns:p14="http://schemas.microsoft.com/office/powerpoint/2010/main" val="4293429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spTree>
    <p:extLst>
      <p:ext uri="{BB962C8B-B14F-4D97-AF65-F5344CB8AC3E}">
        <p14:creationId xmlns:p14="http://schemas.microsoft.com/office/powerpoint/2010/main" val="2745431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spTree>
    <p:extLst>
      <p:ext uri="{BB962C8B-B14F-4D97-AF65-F5344CB8AC3E}">
        <p14:creationId xmlns:p14="http://schemas.microsoft.com/office/powerpoint/2010/main" val="336498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spTree>
    <p:extLst>
      <p:ext uri="{BB962C8B-B14F-4D97-AF65-F5344CB8AC3E}">
        <p14:creationId xmlns:p14="http://schemas.microsoft.com/office/powerpoint/2010/main" val="3126423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spTree>
    <p:extLst>
      <p:ext uri="{BB962C8B-B14F-4D97-AF65-F5344CB8AC3E}">
        <p14:creationId xmlns:p14="http://schemas.microsoft.com/office/powerpoint/2010/main" val="4267776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63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spTree>
    <p:extLst>
      <p:ext uri="{BB962C8B-B14F-4D97-AF65-F5344CB8AC3E}">
        <p14:creationId xmlns:p14="http://schemas.microsoft.com/office/powerpoint/2010/main" val="1389705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spTree>
    <p:extLst>
      <p:ext uri="{BB962C8B-B14F-4D97-AF65-F5344CB8AC3E}">
        <p14:creationId xmlns:p14="http://schemas.microsoft.com/office/powerpoint/2010/main" val="684358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spTree>
    <p:extLst>
      <p:ext uri="{BB962C8B-B14F-4D97-AF65-F5344CB8AC3E}">
        <p14:creationId xmlns:p14="http://schemas.microsoft.com/office/powerpoint/2010/main" val="1071337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 </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7FE6EF-202E-A7D1-C7D9-C097A0BA9869}"/>
              </a:ext>
            </a:extLst>
          </p:cNvPr>
          <p:cNvSpPr>
            <a:spLocks noGrp="1"/>
          </p:cNvSpPr>
          <p:nvPr>
            <p:ph type="ctrTitle"/>
          </p:nvPr>
        </p:nvSpPr>
        <p:spPr/>
        <p:txBody>
          <a:bodyPr/>
          <a:lstStyle/>
          <a:p>
            <a:r>
              <a:rPr lang="fr-FR" dirty="0"/>
              <a:t>Contexte et objectifs du Hub</a:t>
            </a:r>
          </a:p>
        </p:txBody>
      </p:sp>
      <p:sp>
        <p:nvSpPr>
          <p:cNvPr id="3" name="Espace réservé du texte 2">
            <a:extLst>
              <a:ext uri="{FF2B5EF4-FFF2-40B4-BE49-F238E27FC236}">
                <a16:creationId xmlns:a16="http://schemas.microsoft.com/office/drawing/2014/main" id="{3220B842-DB1B-4065-F317-B4D9AEC8C268}"/>
              </a:ext>
            </a:extLst>
          </p:cNvPr>
          <p:cNvSpPr>
            <a:spLocks noGrp="1"/>
          </p:cNvSpPr>
          <p:nvPr>
            <p:ph type="body" sz="quarter" idx="14"/>
          </p:nvPr>
        </p:nvSpPr>
        <p:spPr>
          <a:xfrm>
            <a:off x="549473" y="1373524"/>
            <a:ext cx="8694148" cy="5939305"/>
          </a:xfrm>
        </p:spPr>
        <p:txBody>
          <a:bodyPr/>
          <a:lstStyle/>
          <a:p>
            <a:r>
              <a:rPr lang="fr-FR" b="1" dirty="0"/>
              <a:t>Qui ? </a:t>
            </a:r>
          </a:p>
          <a:p>
            <a:pPr marL="285750" indent="-285750">
              <a:buFont typeface="Arial" panose="020B0604020202020204" pitchFamily="34" charset="0"/>
              <a:buChar char="•"/>
            </a:pPr>
            <a:r>
              <a:rPr lang="fr-FR" b="1" dirty="0"/>
              <a:t>créateurs</a:t>
            </a:r>
            <a:r>
              <a:rPr lang="fr-FR" dirty="0"/>
              <a:t>, </a:t>
            </a:r>
            <a:r>
              <a:rPr lang="fr-FR" b="1" dirty="0"/>
              <a:t>repreneurs</a:t>
            </a:r>
            <a:r>
              <a:rPr lang="fr-FR" dirty="0"/>
              <a:t> et </a:t>
            </a:r>
            <a:r>
              <a:rPr lang="fr-FR" b="1" dirty="0"/>
              <a:t>chefs d'entreprises</a:t>
            </a:r>
          </a:p>
          <a:p>
            <a:pPr marL="285750" indent="-285750">
              <a:buFont typeface="Arial" panose="020B0604020202020204" pitchFamily="34" charset="0"/>
              <a:buChar char="•"/>
            </a:pPr>
            <a:r>
              <a:rPr lang="fr-FR" b="1" dirty="0"/>
              <a:t>Le Réseau des Développeurs Economiques </a:t>
            </a:r>
            <a:r>
              <a:rPr lang="fr-FR" dirty="0"/>
              <a:t>Occitanie intégré territorialisé piloté par la Région (400 structures et 1.600 membres) </a:t>
            </a:r>
          </a:p>
          <a:p>
            <a:endParaRPr lang="fr-FR" dirty="0"/>
          </a:p>
          <a:p>
            <a:r>
              <a:rPr lang="fr-FR" dirty="0"/>
              <a:t>Chaque membre dispose d’un </a:t>
            </a:r>
            <a:r>
              <a:rPr lang="fr-FR" b="1" dirty="0"/>
              <a:t>espace partenaire </a:t>
            </a:r>
            <a:r>
              <a:rPr lang="fr-FR" dirty="0"/>
              <a:t>dans le Hub qui lui permet : </a:t>
            </a:r>
          </a:p>
          <a:p>
            <a:pPr marL="285750" indent="-285750">
              <a:buFont typeface="Arial" panose="020B0604020202020204" pitchFamily="34" charset="0"/>
              <a:buChar char="•"/>
            </a:pPr>
            <a:r>
              <a:rPr lang="fr-FR" dirty="0"/>
              <a:t>D'obtenir des informations sur les </a:t>
            </a:r>
            <a:r>
              <a:rPr lang="fr-FR" b="1" dirty="0"/>
              <a:t>aides et appels à projets des financeurs </a:t>
            </a:r>
          </a:p>
          <a:p>
            <a:pPr marL="285750" indent="-285750">
              <a:buFont typeface="Arial" panose="020B0604020202020204" pitchFamily="34" charset="0"/>
              <a:buChar char="•"/>
            </a:pPr>
            <a:r>
              <a:rPr lang="fr-FR" dirty="0"/>
              <a:t>De consulter les </a:t>
            </a:r>
            <a:r>
              <a:rPr lang="fr-FR" b="1" dirty="0"/>
              <a:t>actualités de la Région et les évènements économiques </a:t>
            </a:r>
          </a:p>
          <a:p>
            <a:pPr marL="285750" indent="-285750">
              <a:buFont typeface="Arial" panose="020B0604020202020204" pitchFamily="34" charset="0"/>
              <a:buChar char="•"/>
            </a:pPr>
            <a:r>
              <a:rPr lang="fr-FR" dirty="0"/>
              <a:t>De bénéficier d’un espace personnalisé pour accéder : </a:t>
            </a:r>
          </a:p>
          <a:p>
            <a:endParaRPr lang="fr-FR" dirty="0"/>
          </a:p>
          <a:p>
            <a:pPr marL="461250" lvl="7" indent="-285750">
              <a:buFont typeface="Wingdings" panose="05000000000000000000" pitchFamily="2" charset="2"/>
              <a:buChar char="Ø"/>
            </a:pPr>
            <a:r>
              <a:rPr lang="fr-FR" sz="1400" dirty="0"/>
              <a:t>À un référent</a:t>
            </a:r>
          </a:p>
          <a:p>
            <a:pPr marL="461250" lvl="7" indent="-285750">
              <a:buFont typeface="Wingdings" panose="05000000000000000000" pitchFamily="2" charset="2"/>
              <a:buChar char="Ø"/>
            </a:pPr>
            <a:r>
              <a:rPr lang="fr-FR" sz="1400" dirty="0"/>
              <a:t>À un parcours qui lui permettra d’identifier le(s) financement(s) adapté(s) à son projet. </a:t>
            </a:r>
          </a:p>
          <a:p>
            <a:pPr marL="461250" lvl="7" indent="-285750">
              <a:buFont typeface="Wingdings" panose="05000000000000000000" pitchFamily="2" charset="2"/>
              <a:buChar char="Ø"/>
            </a:pPr>
            <a:r>
              <a:rPr lang="fr-FR" sz="1400" dirty="0"/>
              <a:t>À des actualités et évènements relatifs à sa ou ses filières. </a:t>
            </a:r>
          </a:p>
          <a:p>
            <a:pPr marL="461250" lvl="7" indent="-285750">
              <a:buFont typeface="Wingdings" panose="05000000000000000000" pitchFamily="2" charset="2"/>
              <a:buChar char="Ø"/>
            </a:pPr>
            <a:r>
              <a:rPr lang="fr-FR" sz="1400" dirty="0"/>
              <a:t>Au dépôt en ligne des demandes d’aide.</a:t>
            </a:r>
          </a:p>
          <a:p>
            <a:pPr marL="461250" lvl="7" indent="-285750">
              <a:buFont typeface="Wingdings" panose="05000000000000000000" pitchFamily="2" charset="2"/>
              <a:buChar char="Ø"/>
            </a:pPr>
            <a:r>
              <a:rPr lang="fr-FR" sz="1400" dirty="0"/>
              <a:t>Au suivi de l’état d’avancement des dossiers déposés. </a:t>
            </a:r>
          </a:p>
          <a:p>
            <a:r>
              <a:rPr lang="fr-FR" dirty="0"/>
              <a:t> </a:t>
            </a:r>
          </a:p>
          <a:p>
            <a:endParaRPr lang="fr-FR" dirty="0"/>
          </a:p>
          <a:p>
            <a:endParaRPr lang="fr-FR" dirty="0"/>
          </a:p>
        </p:txBody>
      </p:sp>
    </p:spTree>
    <p:extLst>
      <p:ext uri="{BB962C8B-B14F-4D97-AF65-F5344CB8AC3E}">
        <p14:creationId xmlns:p14="http://schemas.microsoft.com/office/powerpoint/2010/main" val="1602079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5172528"/>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pour les mandataires et les ayants droits des entreprises ainsi que les porteurs de projet.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pour les accès au Back-Office et au Front Agent des agents de la Région Occitanie et des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sz="1800" dirty="0">
              <a:solidFill>
                <a:srgbClr val="000000"/>
              </a:solidFill>
              <a:effectLst/>
              <a:latin typeface="Arial" panose="020B0604020202020204" pitchFamily="34" charset="0"/>
              <a:ea typeface="Verdana" panose="020B0604030504040204" pitchFamily="34" charset="0"/>
            </a:endParaRPr>
          </a:p>
          <a:p>
            <a:br>
              <a:rPr lang="fr-FR" dirty="0"/>
            </a:br>
            <a:br>
              <a:rPr lang="fr-FR" dirty="0"/>
            </a:br>
            <a:endParaRPr lang="fr-FR" dirty="0"/>
          </a:p>
        </p:txBody>
      </p:sp>
    </p:spTree>
    <p:extLst>
      <p:ext uri="{BB962C8B-B14F-4D97-AF65-F5344CB8AC3E}">
        <p14:creationId xmlns:p14="http://schemas.microsoft.com/office/powerpoint/2010/main" val="2379631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des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 </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630"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746"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87350"/>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730885"/>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718820" y="92075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08237" y="1096522"/>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spTree>
    <p:extLst>
      <p:ext uri="{BB962C8B-B14F-4D97-AF65-F5344CB8AC3E}">
        <p14:creationId xmlns:p14="http://schemas.microsoft.com/office/powerpoint/2010/main" val="2383101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1258980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484476"/>
          </a:xfrm>
        </p:spPr>
        <p:txBody>
          <a:bodyPr/>
          <a:lstStyle/>
          <a:p>
            <a:r>
              <a:rPr lang="fr-FR" sz="1800" b="1" i="0" u="none" strike="noStrike" baseline="0" dirty="0">
                <a:solidFill>
                  <a:srgbClr val="000000"/>
                </a:solidFill>
                <a:latin typeface="Calibri" panose="020F0502020204030204" pitchFamily="34" charset="0"/>
              </a:rPr>
              <a:t>config : </a:t>
            </a:r>
            <a:r>
              <a:rPr lang="fr-FR" sz="1800" b="0" i="0" u="none" strike="noStrike" baseline="0" dirty="0">
                <a:solidFill>
                  <a:srgbClr val="000000"/>
                </a:solidFill>
                <a:latin typeface="Calibri" panose="020F0502020204030204" pitchFamily="34" charset="0"/>
              </a:rPr>
              <a:t>clients Elasticsearch, progos et WebMvcConfig </a:t>
            </a:r>
          </a:p>
          <a:p>
            <a:r>
              <a:rPr lang="fr-FR" sz="1800" b="1" i="0" u="none" strike="noStrike" baseline="0" dirty="0">
                <a:solidFill>
                  <a:srgbClr val="000000"/>
                </a:solidFill>
                <a:latin typeface="Calibri" panose="020F0502020204030204" pitchFamily="34" charset="0"/>
              </a:rPr>
              <a:t>constant : </a:t>
            </a:r>
            <a:r>
              <a:rPr lang="fr-FR" sz="1800" b="0" i="0" u="none" strike="noStrike" baseline="0" dirty="0">
                <a:solidFill>
                  <a:srgbClr val="000000"/>
                </a:solidFill>
                <a:latin typeface="Calibri" panose="020F0502020204030204" pitchFamily="34" charset="0"/>
              </a:rPr>
              <a:t>gestion des autorisations d’accès des différents Endpoint suivant le rôle de l’utilisateur. </a:t>
            </a:r>
          </a:p>
          <a:p>
            <a:r>
              <a:rPr lang="fr-FR" sz="1800" b="1" i="0" u="none"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 </a:t>
            </a:r>
          </a:p>
          <a:p>
            <a:r>
              <a:rPr lang="fr-FR" sz="1800" b="1" i="0" u="none"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 </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 </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 </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3515976"/>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 </a:t>
            </a:r>
          </a:p>
          <a:p>
            <a:r>
              <a:rPr lang="fr-FR" sz="1600" b="1" i="0" u="none" strike="noStrike" baseline="0" dirty="0">
                <a:solidFill>
                  <a:srgbClr val="000000"/>
                </a:solidFill>
                <a:latin typeface="Calibri" panose="020F0502020204030204" pitchFamily="34" charset="0"/>
              </a:rPr>
              <a:t>repository : </a:t>
            </a:r>
            <a:r>
              <a:rPr lang="fr-FR" sz="1600" b="0" i="0" u="none" strike="noStrike" baseline="0" dirty="0">
                <a:solidFill>
                  <a:srgbClr val="000000"/>
                </a:solidFill>
                <a:latin typeface="Calibri" panose="020F0502020204030204" pitchFamily="34" charset="0"/>
              </a:rPr>
              <a:t>implémentent soit l’interface « CrudRepository » pour la BDD relationnelle, soit l’interface « ElasticsearchRepository » pour la BDD no SQL. </a:t>
            </a:r>
          </a:p>
          <a:p>
            <a:r>
              <a:rPr lang="fr-FR" sz="1600" b="1" i="0" u="none" strike="noStrike" baseline="0" dirty="0">
                <a:solidFill>
                  <a:srgbClr val="000000"/>
                </a:solidFill>
                <a:latin typeface="Calibri" panose="020F0502020204030204" pitchFamily="34" charset="0"/>
              </a:rPr>
              <a:t>Service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a:p>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a:solidFill>
                  <a:srgbClr val="000000"/>
                </a:solidFill>
                <a:latin typeface="Calibri" panose="020F0502020204030204" pitchFamily="34" charset="0"/>
              </a:rPr>
              <a:t>Angular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 </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définir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575682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services,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 modules)</a:t>
            </a:r>
          </a:p>
          <a:p>
            <a:r>
              <a:rPr lang="fr-FR" sz="1800" b="1" i="0" u="none" strike="noStrike" baseline="0" dirty="0">
                <a:solidFill>
                  <a:srgbClr val="000000"/>
                </a:solidFill>
                <a:latin typeface="Calibri" panose="020F0502020204030204" pitchFamily="34" charset="0"/>
              </a:rPr>
              <a:t>Dossier components :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none" strike="noStrike" baseline="0" dirty="0">
                <a:solidFill>
                  <a:srgbClr val="000000"/>
                </a:solidFill>
                <a:latin typeface="Calibri" panose="020F0502020204030204" pitchFamily="34" charset="0"/>
              </a:rPr>
              <a:t>Dossier constant : </a:t>
            </a:r>
            <a:r>
              <a:rPr lang="fr-FR" sz="1800" b="0" i="0" u="none" strike="noStrike" baseline="0" dirty="0">
                <a:solidFill>
                  <a:srgbClr val="000000"/>
                </a:solidFill>
                <a:latin typeface="Calibri" panose="020F0502020204030204" pitchFamily="34" charset="0"/>
              </a:rPr>
              <a:t>index.ts </a:t>
            </a:r>
            <a:r>
              <a:rPr lang="fr-FR" sz="1800" b="0" i="0" u="none" strike="noStrike" baseline="0" dirty="0" err="1">
                <a:solidFill>
                  <a:srgbClr val="000000"/>
                </a:solidFill>
                <a:latin typeface="Calibri" panose="020F0502020204030204" pitchFamily="34" charset="0"/>
              </a:rPr>
              <a:t>définisant</a:t>
            </a:r>
            <a:r>
              <a:rPr lang="fr-FR" sz="1800" b="0" i="0" u="none" strike="noStrike" baseline="0" dirty="0">
                <a:solidFill>
                  <a:srgbClr val="000000"/>
                </a:solidFill>
                <a:latin typeface="Calibri" panose="020F0502020204030204" pitchFamily="34" charset="0"/>
              </a:rPr>
              <a: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161823" y="1308714"/>
            <a:ext cx="7045427" cy="4317385"/>
          </a:xfrm>
        </p:spPr>
        <p:txBody>
          <a:bodyPr/>
          <a:lstStyle/>
          <a:p>
            <a:r>
              <a:rPr lang="fr-FR" sz="1600" b="1" i="0" u="none" strike="noStrike" baseline="0" dirty="0">
                <a:solidFill>
                  <a:srgbClr val="000000"/>
                </a:solidFill>
                <a:latin typeface="Calibri" panose="020F0502020204030204" pitchFamily="34" charset="0"/>
              </a:rPr>
              <a:t>Dossier models : </a:t>
            </a:r>
            <a:r>
              <a:rPr lang="fr-FR" sz="1600" b="0" i="0" u="none" strike="noStrike" baseline="0" dirty="0">
                <a:solidFill>
                  <a:srgbClr val="000000"/>
                </a:solidFill>
                <a:latin typeface="Calibri" panose="020F0502020204030204" pitchFamily="34" charset="0"/>
              </a:rPr>
              <a:t>modèles pour gérer les actualités du Hub et les emails. </a:t>
            </a:r>
          </a:p>
          <a:p>
            <a:r>
              <a:rPr lang="fr-FR" sz="1600" b="1" i="0" u="none" strike="noStrike" baseline="0" dirty="0">
                <a:solidFill>
                  <a:srgbClr val="000000"/>
                </a:solidFill>
                <a:latin typeface="Calibri" panose="020F0502020204030204" pitchFamily="34" charset="0"/>
              </a:rPr>
              <a:t>Dossier pages : </a:t>
            </a:r>
            <a:r>
              <a:rPr lang="fr-FR" sz="1600" b="0" i="0" u="none" strike="noStrike" baseline="0" dirty="0">
                <a:solidFill>
                  <a:srgbClr val="000000"/>
                </a:solidFill>
                <a:latin typeface="Calibri" panose="020F0502020204030204" pitchFamily="34" charset="0"/>
              </a:rPr>
              <a:t>composants des pages du portail Back-Office organisés de manière hiérarchique. </a:t>
            </a:r>
          </a:p>
          <a:p>
            <a:r>
              <a:rPr lang="fr-FR" sz="1600" b="1" i="0" u="none" strike="noStrike" baseline="0" dirty="0">
                <a:solidFill>
                  <a:srgbClr val="000000"/>
                </a:solidFill>
                <a:latin typeface="Calibri" panose="020F0502020204030204" pitchFamily="34" charset="0"/>
              </a:rPr>
              <a:t>Dossier pipes : </a:t>
            </a:r>
            <a:r>
              <a:rPr lang="fr-FR" sz="16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 </a:t>
            </a:r>
          </a:p>
          <a:p>
            <a:r>
              <a:rPr lang="fr-FR" sz="1600" b="1" i="0" u="none" strike="noStrike" baseline="0" dirty="0">
                <a:solidFill>
                  <a:srgbClr val="000000"/>
                </a:solidFill>
                <a:latin typeface="Calibri" panose="020F0502020204030204" pitchFamily="34" charset="0"/>
              </a:rPr>
              <a:t>Dossier service : </a:t>
            </a:r>
            <a:r>
              <a:rPr lang="fr-FR" sz="1600" b="0" i="0" u="none" strike="noStrike" baseline="0" dirty="0">
                <a:solidFill>
                  <a:srgbClr val="000000"/>
                </a:solidFill>
                <a:latin typeface="Calibri" panose="020F0502020204030204" pitchFamily="34" charset="0"/>
              </a:rPr>
              <a:t>fonctionnalités spécifiques ( ex gestion session utilisateur) </a:t>
            </a:r>
          </a:p>
          <a:p>
            <a:r>
              <a:rPr lang="fr-FR" sz="1600" b="1" i="0" u="none" strike="noStrike" baseline="0" dirty="0">
                <a:solidFill>
                  <a:srgbClr val="000000"/>
                </a:solidFill>
                <a:latin typeface="Calibri" panose="020F0502020204030204" pitchFamily="34" charset="0"/>
              </a:rPr>
              <a:t>Dossier utils : </a:t>
            </a:r>
            <a:r>
              <a:rPr lang="fr-FR" sz="1600" b="0" i="0" u="none" strike="noStrike" baseline="0" dirty="0">
                <a:solidFill>
                  <a:srgbClr val="000000"/>
                </a:solidFill>
                <a:latin typeface="Calibri" panose="020F0502020204030204" pitchFamily="34" charset="0"/>
              </a:rPr>
              <a:t>manipulation de chaine de caractères.</a:t>
            </a:r>
            <a:endParaRPr lang="fr-FR" sz="1600" b="0" i="0" u="none" strike="noStrike" baseline="0" dirty="0">
              <a:latin typeface="Calibri" panose="020F0502020204030204" pitchFamily="34" charset="0"/>
            </a:endParaRPr>
          </a:p>
          <a:p>
            <a:r>
              <a:rPr lang="fr-FR" sz="1600" b="1" i="0" u="none" strike="noStrike" baseline="0" dirty="0">
                <a:latin typeface="Calibri" panose="020F0502020204030204" pitchFamily="34" charset="0"/>
              </a:rPr>
              <a:t>Dossier validators </a:t>
            </a:r>
            <a:r>
              <a:rPr lang="fr-FR" sz="1600" b="0" i="0" u="none" strike="noStrike" baseline="0" dirty="0">
                <a:latin typeface="Calibri" panose="020F0502020204030204" pitchFamily="34" charset="0"/>
              </a:rPr>
              <a:t>: fonctions de validation en paramètre dans les constructeurs des </a:t>
            </a:r>
            <a:r>
              <a:rPr lang="fr-FR" sz="1600" b="0" i="0" u="none" strike="noStrike" baseline="0" dirty="0" err="1">
                <a:latin typeface="Calibri" panose="020F0502020204030204" pitchFamily="34" charset="0"/>
              </a:rPr>
              <a:t>controls</a:t>
            </a:r>
            <a:r>
              <a:rPr lang="fr-FR" sz="1600" b="0" i="0" u="none" strike="noStrike" baseline="0" dirty="0">
                <a:latin typeface="Calibri" panose="020F0502020204030204" pitchFamily="34" charset="0"/>
              </a:rPr>
              <a:t> (</a:t>
            </a:r>
            <a:r>
              <a:rPr lang="fr-FR" sz="1600" b="0" i="0" u="none" strike="noStrike" baseline="0" dirty="0" err="1">
                <a:latin typeface="Calibri" panose="020F0502020204030204" pitchFamily="34" charset="0"/>
              </a:rPr>
              <a:t>FormControl</a:t>
            </a:r>
            <a:r>
              <a:rPr lang="fr-FR" sz="1600" b="0" i="0" u="none" strike="noStrike" baseline="0" dirty="0">
                <a:latin typeface="Calibri" panose="020F0502020204030204" pitchFamily="34" charset="0"/>
              </a:rPr>
              <a:t>, </a:t>
            </a:r>
            <a:r>
              <a:rPr lang="fr-FR" sz="1600" b="0" i="0" u="none" strike="noStrike" baseline="0" dirty="0" err="1">
                <a:latin typeface="Calibri" panose="020F0502020204030204" pitchFamily="34" charset="0"/>
              </a:rPr>
              <a:t>FormGroup</a:t>
            </a:r>
            <a:r>
              <a:rPr lang="fr-FR" sz="1600" b="0" i="0" u="none" strike="noStrike" baseline="0" dirty="0">
                <a:latin typeface="Calibri" panose="020F0502020204030204" pitchFamily="34" charset="0"/>
              </a:rPr>
              <a:t> et </a:t>
            </a:r>
            <a:r>
              <a:rPr lang="fr-FR" sz="1600" b="0" i="0" u="none" strike="noStrike" baseline="0" dirty="0" err="1">
                <a:latin typeface="Calibri" panose="020F0502020204030204" pitchFamily="34" charset="0"/>
              </a:rPr>
              <a:t>FormArray</a:t>
            </a:r>
            <a:r>
              <a:rPr lang="fr-FR" sz="1600" b="0" i="0" u="none" strike="noStrike" baseline="0" dirty="0">
                <a:latin typeface="Calibri" panose="020F0502020204030204" pitchFamily="34" charset="0"/>
              </a:rPr>
              <a:t>). </a:t>
            </a:r>
            <a:endParaRPr lang="fr-FR" dirty="0"/>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3048410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 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549473"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spTree>
    <p:extLst>
      <p:ext uri="{BB962C8B-B14F-4D97-AF65-F5344CB8AC3E}">
        <p14:creationId xmlns:p14="http://schemas.microsoft.com/office/powerpoint/2010/main" val="386379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00981DC-51C1-D685-80B0-6936D5AD6070}"/>
              </a:ext>
            </a:extLst>
          </p:cNvPr>
          <p:cNvSpPr>
            <a:spLocks noGrp="1"/>
          </p:cNvSpPr>
          <p:nvPr>
            <p:ph type="body" sz="quarter" idx="13"/>
          </p:nvPr>
        </p:nvSpPr>
        <p:spPr/>
        <p:txBody>
          <a:bodyPr/>
          <a:lstStyle/>
          <a:p>
            <a:r>
              <a:rPr lang="fr-FR" dirty="0"/>
              <a:t>07</a:t>
            </a:r>
          </a:p>
        </p:txBody>
      </p:sp>
      <p:sp>
        <p:nvSpPr>
          <p:cNvPr id="4" name="Titre 3">
            <a:extLst>
              <a:ext uri="{FF2B5EF4-FFF2-40B4-BE49-F238E27FC236}">
                <a16:creationId xmlns:a16="http://schemas.microsoft.com/office/drawing/2014/main" id="{72C6107E-654B-7FBE-EF05-569D19C71F45}"/>
              </a:ext>
            </a:extLst>
          </p:cNvPr>
          <p:cNvSpPr>
            <a:spLocks noGrp="1"/>
          </p:cNvSpPr>
          <p:nvPr>
            <p:ph type="title"/>
          </p:nvPr>
        </p:nvSpPr>
        <p:spPr/>
        <p:txBody>
          <a:bodyPr/>
          <a:lstStyle/>
          <a:p>
            <a:r>
              <a:rPr lang="fr-FR" dirty="0"/>
              <a:t>Sécurité</a:t>
            </a:r>
          </a:p>
        </p:txBody>
      </p:sp>
      <p:pic>
        <p:nvPicPr>
          <p:cNvPr id="5" name="Image 4">
            <a:extLst>
              <a:ext uri="{FF2B5EF4-FFF2-40B4-BE49-F238E27FC236}">
                <a16:creationId xmlns:a16="http://schemas.microsoft.com/office/drawing/2014/main" id="{BB3DEBEA-277B-FC9C-113D-6CD14469BBB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42070347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err="1"/>
              <a:t>Deploiement</a:t>
            </a:r>
            <a:endParaRPr lang="fr-FR" dirty="0"/>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spTree>
    <p:extLst>
      <p:ext uri="{BB962C8B-B14F-4D97-AF65-F5344CB8AC3E}">
        <p14:creationId xmlns:p14="http://schemas.microsoft.com/office/powerpoint/2010/main" val="25051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r>
              <a:rPr lang="fr-FR" dirty="0"/>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customXml/itemProps2.xml><?xml version="1.0" encoding="utf-8"?>
<ds:datastoreItem xmlns:ds="http://schemas.openxmlformats.org/officeDocument/2006/customXml" ds:itemID="{4943F408-0C35-4C68-992E-47560AEC89DF}">
  <ds:schemaRefs>
    <ds:schemaRef ds:uri="http://schemas.microsoft.com/sharepoint/v3/contenttype/forms"/>
  </ds:schemaRefs>
</ds:datastoreItem>
</file>

<file path=customXml/itemProps3.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911</TotalTime>
  <Words>3643</Words>
  <Application>Microsoft Office PowerPoint</Application>
  <PresentationFormat>Format A4 (210 x 297 mm)</PresentationFormat>
  <Paragraphs>354</Paragraphs>
  <Slides>75</Slides>
  <Notes>3</Notes>
  <HiddenSlides>0</HiddenSlides>
  <MMClips>0</MMClips>
  <ScaleCrop>false</ScaleCrop>
  <HeadingPairs>
    <vt:vector size="8" baseType="variant">
      <vt:variant>
        <vt:lpstr>Polices utilisées</vt:lpstr>
      </vt:variant>
      <vt:variant>
        <vt:i4>8</vt:i4>
      </vt:variant>
      <vt:variant>
        <vt:lpstr>Thème</vt:lpstr>
      </vt:variant>
      <vt:variant>
        <vt:i4>5</vt:i4>
      </vt:variant>
      <vt:variant>
        <vt:lpstr>Serveurs OLE incorporés</vt:lpstr>
      </vt:variant>
      <vt:variant>
        <vt:i4>1</vt:i4>
      </vt:variant>
      <vt:variant>
        <vt:lpstr>Titres des diapositives</vt:lpstr>
      </vt:variant>
      <vt:variant>
        <vt:i4>75</vt:i4>
      </vt:variant>
    </vt:vector>
  </HeadingPairs>
  <TitlesOfParts>
    <vt:vector size="89" baseType="lpstr">
      <vt:lpstr>Arial</vt:lpstr>
      <vt:lpstr>Calibri</vt:lpstr>
      <vt:lpstr>Lucida Grande</vt:lpstr>
      <vt:lpstr>Myriad Pro</vt:lpstr>
      <vt:lpstr>Symbol</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Présentation de l’entreprise</vt:lpstr>
      <vt:lpstr>Historique et présentation du groupe</vt:lpstr>
      <vt:lpstr>En France</vt:lpstr>
      <vt:lpstr>L’Agence</vt:lpstr>
      <vt:lpstr>Organisation des services</vt:lpstr>
      <vt:lpstr>Squad 3</vt:lpstr>
      <vt:lpstr>Présentation du projet </vt:lpstr>
      <vt:lpstr>Enjeux stratégiques pour le Conseil Régional d’Occitanie</vt:lpstr>
      <vt:lpstr>Ecosystème de la plateforme Entreprise</vt:lpstr>
      <vt:lpstr>La plateforme Entreprise</vt:lpstr>
      <vt:lpstr>Les parcours, acteurs et métriques</vt:lpstr>
      <vt:lpstr>Les parcours, acteurs et métriques</vt:lpstr>
      <vt:lpstr>Les parcours, acteurs et métriques</vt:lpstr>
      <vt:lpstr>Les applications</vt:lpstr>
      <vt:lpstr>Hub Entreprendre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Echéances et répartition des tâches</vt:lpstr>
      <vt:lpstr>Productions attendues</vt:lpstr>
      <vt:lpstr>Environnement technique</vt:lpstr>
      <vt:lpstr>Contraintes du projet</vt:lpstr>
      <vt:lpstr>Missions annexes</vt:lpstr>
      <vt:lpstr>CARL Source – Education et Port</vt:lpstr>
      <vt:lpstr>CARL Source – Education et Port</vt:lpstr>
      <vt:lpstr>Présentation PowerPoint</vt:lpstr>
      <vt:lpstr>Conception fonctionnelle</vt:lpstr>
      <vt:lpstr>Pourquoi Conception fonctionnelle ?</vt:lpstr>
      <vt:lpstr>Analyse du besoin – Hub Entreprendre</vt:lpstr>
      <vt:lpstr>Contexte et objectifs du Hub</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Sécurité</vt:lpstr>
      <vt:lpstr>Deploiement</vt:lpstr>
      <vt:lpstr>Tests</vt:lpstr>
      <vt:lpstr>Bilan du projet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397</cp:revision>
  <cp:lastPrinted>2017-01-24T17:37:38Z</cp:lastPrinted>
  <dcterms:created xsi:type="dcterms:W3CDTF">2017-09-04T14:23:47Z</dcterms:created>
  <dcterms:modified xsi:type="dcterms:W3CDTF">2022-08-21T09:53:57Z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